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3" r:id="rId1"/>
  </p:sldMasterIdLst>
  <p:notesMasterIdLst>
    <p:notesMasterId r:id="rId16"/>
  </p:notesMasterIdLst>
  <p:handoutMasterIdLst>
    <p:handoutMasterId r:id="rId17"/>
  </p:handoutMasterIdLst>
  <p:sldIdLst>
    <p:sldId id="441" r:id="rId2"/>
    <p:sldId id="444" r:id="rId3"/>
    <p:sldId id="362" r:id="rId4"/>
    <p:sldId id="416" r:id="rId5"/>
    <p:sldId id="363" r:id="rId6"/>
    <p:sldId id="364" r:id="rId7"/>
    <p:sldId id="365" r:id="rId8"/>
    <p:sldId id="409" r:id="rId9"/>
    <p:sldId id="411" r:id="rId10"/>
    <p:sldId id="412" r:id="rId11"/>
    <p:sldId id="442" r:id="rId12"/>
    <p:sldId id="443" r:id="rId13"/>
    <p:sldId id="413" r:id="rId14"/>
    <p:sldId id="418" r:id="rId15"/>
  </p:sldIdLst>
  <p:sldSz cx="12192000" cy="6858000"/>
  <p:notesSz cx="6858000" cy="9144000"/>
  <p:defaultTextStyle>
    <a:defPPr>
      <a:defRPr lang="zh-CN"/>
    </a:defPPr>
    <a:lvl1pPr algn="ctr" rtl="0" fontAlgn="base">
      <a:lnSpc>
        <a:spcPct val="80000"/>
      </a:lnSpc>
      <a:spcBef>
        <a:spcPct val="50000"/>
      </a:spcBef>
      <a:spcAft>
        <a:spcPct val="0"/>
      </a:spcAft>
      <a:defRPr kumimoji="1" sz="2400" b="1" kern="1200">
        <a:solidFill>
          <a:srgbClr val="0033CC"/>
        </a:solidFill>
        <a:latin typeface="Times New Roman" pitchFamily="18" charset="0"/>
        <a:ea typeface="楷体_GB2312" pitchFamily="49" charset="-122"/>
        <a:cs typeface="+mn-cs"/>
      </a:defRPr>
    </a:lvl1pPr>
    <a:lvl2pPr marL="457200" algn="ctr" rtl="0" fontAlgn="base">
      <a:lnSpc>
        <a:spcPct val="80000"/>
      </a:lnSpc>
      <a:spcBef>
        <a:spcPct val="50000"/>
      </a:spcBef>
      <a:spcAft>
        <a:spcPct val="0"/>
      </a:spcAft>
      <a:defRPr kumimoji="1" sz="2400" b="1" kern="1200">
        <a:solidFill>
          <a:srgbClr val="0033CC"/>
        </a:solidFill>
        <a:latin typeface="Times New Roman" pitchFamily="18" charset="0"/>
        <a:ea typeface="楷体_GB2312" pitchFamily="49" charset="-122"/>
        <a:cs typeface="+mn-cs"/>
      </a:defRPr>
    </a:lvl2pPr>
    <a:lvl3pPr marL="914400" algn="ctr" rtl="0" fontAlgn="base">
      <a:lnSpc>
        <a:spcPct val="80000"/>
      </a:lnSpc>
      <a:spcBef>
        <a:spcPct val="50000"/>
      </a:spcBef>
      <a:spcAft>
        <a:spcPct val="0"/>
      </a:spcAft>
      <a:defRPr kumimoji="1" sz="2400" b="1" kern="1200">
        <a:solidFill>
          <a:srgbClr val="0033CC"/>
        </a:solidFill>
        <a:latin typeface="Times New Roman" pitchFamily="18" charset="0"/>
        <a:ea typeface="楷体_GB2312" pitchFamily="49" charset="-122"/>
        <a:cs typeface="+mn-cs"/>
      </a:defRPr>
    </a:lvl3pPr>
    <a:lvl4pPr marL="1371600" algn="ctr" rtl="0" fontAlgn="base">
      <a:lnSpc>
        <a:spcPct val="80000"/>
      </a:lnSpc>
      <a:spcBef>
        <a:spcPct val="50000"/>
      </a:spcBef>
      <a:spcAft>
        <a:spcPct val="0"/>
      </a:spcAft>
      <a:defRPr kumimoji="1" sz="2400" b="1" kern="1200">
        <a:solidFill>
          <a:srgbClr val="0033CC"/>
        </a:solidFill>
        <a:latin typeface="Times New Roman" pitchFamily="18" charset="0"/>
        <a:ea typeface="楷体_GB2312" pitchFamily="49" charset="-122"/>
        <a:cs typeface="+mn-cs"/>
      </a:defRPr>
    </a:lvl4pPr>
    <a:lvl5pPr marL="1828800" algn="ctr" rtl="0" fontAlgn="base">
      <a:lnSpc>
        <a:spcPct val="80000"/>
      </a:lnSpc>
      <a:spcBef>
        <a:spcPct val="50000"/>
      </a:spcBef>
      <a:spcAft>
        <a:spcPct val="0"/>
      </a:spcAft>
      <a:defRPr kumimoji="1" sz="2400" b="1" kern="1200">
        <a:solidFill>
          <a:srgbClr val="0033CC"/>
        </a:solidFill>
        <a:latin typeface="Times New Roman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rgbClr val="0033CC"/>
        </a:solidFill>
        <a:latin typeface="Times New Roman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rgbClr val="0033CC"/>
        </a:solidFill>
        <a:latin typeface="Times New Roman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rgbClr val="0033CC"/>
        </a:solidFill>
        <a:latin typeface="Times New Roman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rgbClr val="0033CC"/>
        </a:solidFill>
        <a:latin typeface="Times New Roman" pitchFamily="18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32" userDrawn="1">
          <p15:clr>
            <a:srgbClr val="A4A3A4"/>
          </p15:clr>
        </p15:guide>
        <p15:guide id="4" pos="665" userDrawn="1">
          <p15:clr>
            <a:srgbClr val="A4A3A4"/>
          </p15:clr>
        </p15:guide>
        <p15:guide id="5" orient="horz" pos="39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9903"/>
    <a:srgbClr val="FC9A48"/>
    <a:srgbClr val="CE3B37"/>
    <a:srgbClr val="FFE985"/>
    <a:srgbClr val="FBFDFC"/>
    <a:srgbClr val="DFE1E0"/>
    <a:srgbClr val="FA772E"/>
    <a:srgbClr val="262626"/>
    <a:srgbClr val="9789C2"/>
    <a:srgbClr val="F298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581" autoAdjust="0"/>
  </p:normalViewPr>
  <p:slideViewPr>
    <p:cSldViewPr>
      <p:cViewPr varScale="1">
        <p:scale>
          <a:sx n="96" d="100"/>
          <a:sy n="96" d="100"/>
        </p:scale>
        <p:origin x="69" y="63"/>
      </p:cViewPr>
      <p:guideLst>
        <p:guide orient="horz" pos="2160"/>
        <p:guide pos="3840"/>
        <p:guide pos="332"/>
        <p:guide pos="665"/>
        <p:guide orient="horz" pos="39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360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48C81-2EE0-4ADC-AD51-9DC87E0EF387}" type="datetimeFigureOut">
              <a:rPr lang="zh-CN" altLang="en-US" smtClean="0"/>
              <a:pPr/>
              <a:t>2022-06-28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0761C-5A44-4BA0-B4C5-00F13EA65E0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2.wav>
</file>

<file path=ppt/media/audio3.wav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150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150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150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50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150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fld id="{0D1E2EF4-146E-47B5-A412-FFD548A1AB6A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E2EF4-146E-47B5-A412-FFD548A1AB6A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07008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E2EF4-146E-47B5-A412-FFD548A1AB6A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7A848E9-B457-4DF2-82F9-BAF90D480069}" type="slidenum">
              <a:rPr lang="en-US" altLang="zh-CN"/>
              <a:pPr/>
              <a:t>5</a:t>
            </a:fld>
            <a:endParaRPr lang="en-US" altLang="zh-CN"/>
          </a:p>
        </p:txBody>
      </p:sp>
      <p:sp>
        <p:nvSpPr>
          <p:cNvPr id="217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E2EF4-146E-47B5-A412-FFD548A1AB6A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E2EF4-146E-47B5-A412-FFD548A1AB6A}" type="slidenum">
              <a:rPr lang="en-US" altLang="zh-CN" smtClean="0"/>
              <a:pPr/>
              <a:t>7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E2EF4-146E-47B5-A412-FFD548A1AB6A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E2EF4-146E-47B5-A412-FFD548A1AB6A}" type="slidenum">
              <a:rPr lang="en-US" altLang="zh-CN" smtClean="0"/>
              <a:pPr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66504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E2EF4-146E-47B5-A412-FFD548A1AB6A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3E01BC60-E5BF-46AE-9C12-C5D2A4F77DF1}"/>
              </a:ext>
            </a:extLst>
          </p:cNvPr>
          <p:cNvCxnSpPr>
            <a:cxnSpLocks/>
          </p:cNvCxnSpPr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542B4607-9D89-4658-8817-6A2A8071E143}"/>
              </a:ext>
            </a:extLst>
          </p:cNvPr>
          <p:cNvCxnSpPr>
            <a:cxnSpLocks/>
          </p:cNvCxnSpPr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>
            <a:extLst>
              <a:ext uri="{FF2B5EF4-FFF2-40B4-BE49-F238E27FC236}">
                <a16:creationId xmlns:a16="http://schemas.microsoft.com/office/drawing/2014/main" id="{0563E2EF-15A5-4252-8538-117AB5A12E3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6360" y="-145081"/>
            <a:ext cx="2691329" cy="1053801"/>
          </a:xfrm>
          <a:prstGeom prst="rect">
            <a:avLst/>
          </a:prstGeom>
        </p:spPr>
      </p:pic>
      <p:sp>
        <p:nvSpPr>
          <p:cNvPr id="5" name="fountain-pen-of-large-size_33358">
            <a:extLst>
              <a:ext uri="{FF2B5EF4-FFF2-40B4-BE49-F238E27FC236}">
                <a16:creationId xmlns:a16="http://schemas.microsoft.com/office/drawing/2014/main" id="{8E0B8218-590E-4656-BCFF-024D7801247B}"/>
              </a:ext>
            </a:extLst>
          </p:cNvPr>
          <p:cNvSpPr/>
          <p:nvPr userDrawn="1"/>
        </p:nvSpPr>
        <p:spPr>
          <a:xfrm>
            <a:off x="11640616" y="181925"/>
            <a:ext cx="475891" cy="474767"/>
          </a:xfrm>
          <a:custGeom>
            <a:avLst/>
            <a:gdLst>
              <a:gd name="T0" fmla="*/ 21 w 1156"/>
              <a:gd name="T1" fmla="*/ 1088 h 1155"/>
              <a:gd name="T2" fmla="*/ 67 w 1156"/>
              <a:gd name="T3" fmla="*/ 1134 h 1155"/>
              <a:gd name="T4" fmla="*/ 8 w 1156"/>
              <a:gd name="T5" fmla="*/ 1147 h 1155"/>
              <a:gd name="T6" fmla="*/ 21 w 1156"/>
              <a:gd name="T7" fmla="*/ 1088 h 1155"/>
              <a:gd name="T8" fmla="*/ 10 w 1156"/>
              <a:gd name="T9" fmla="*/ 1052 h 1155"/>
              <a:gd name="T10" fmla="*/ 103 w 1156"/>
              <a:gd name="T11" fmla="*/ 1146 h 1155"/>
              <a:gd name="T12" fmla="*/ 294 w 1156"/>
              <a:gd name="T13" fmla="*/ 1035 h 1155"/>
              <a:gd name="T14" fmla="*/ 120 w 1156"/>
              <a:gd name="T15" fmla="*/ 861 h 1155"/>
              <a:gd name="T16" fmla="*/ 10 w 1156"/>
              <a:gd name="T17" fmla="*/ 1052 h 1155"/>
              <a:gd name="T18" fmla="*/ 443 w 1156"/>
              <a:gd name="T19" fmla="*/ 511 h 1155"/>
              <a:gd name="T20" fmla="*/ 644 w 1156"/>
              <a:gd name="T21" fmla="*/ 712 h 1155"/>
              <a:gd name="T22" fmla="*/ 547 w 1156"/>
              <a:gd name="T23" fmla="*/ 816 h 1155"/>
              <a:gd name="T24" fmla="*/ 316 w 1156"/>
              <a:gd name="T25" fmla="*/ 1019 h 1155"/>
              <a:gd name="T26" fmla="*/ 136 w 1156"/>
              <a:gd name="T27" fmla="*/ 839 h 1155"/>
              <a:gd name="T28" fmla="*/ 339 w 1156"/>
              <a:gd name="T29" fmla="*/ 608 h 1155"/>
              <a:gd name="T30" fmla="*/ 443 w 1156"/>
              <a:gd name="T31" fmla="*/ 511 h 1155"/>
              <a:gd name="T32" fmla="*/ 326 w 1156"/>
              <a:gd name="T33" fmla="*/ 929 h 1155"/>
              <a:gd name="T34" fmla="*/ 339 w 1156"/>
              <a:gd name="T35" fmla="*/ 952 h 1155"/>
              <a:gd name="T36" fmla="*/ 583 w 1156"/>
              <a:gd name="T37" fmla="*/ 720 h 1155"/>
              <a:gd name="T38" fmla="*/ 564 w 1156"/>
              <a:gd name="T39" fmla="*/ 702 h 1155"/>
              <a:gd name="T40" fmla="*/ 326 w 1156"/>
              <a:gd name="T41" fmla="*/ 929 h 1155"/>
              <a:gd name="T42" fmla="*/ 1094 w 1156"/>
              <a:gd name="T43" fmla="*/ 287 h 1155"/>
              <a:gd name="T44" fmla="*/ 715 w 1156"/>
              <a:gd name="T45" fmla="*/ 665 h 1155"/>
              <a:gd name="T46" fmla="*/ 667 w 1156"/>
              <a:gd name="T47" fmla="*/ 698 h 1155"/>
              <a:gd name="T48" fmla="*/ 457 w 1156"/>
              <a:gd name="T49" fmla="*/ 488 h 1155"/>
              <a:gd name="T50" fmla="*/ 490 w 1156"/>
              <a:gd name="T51" fmla="*/ 440 h 1155"/>
              <a:gd name="T52" fmla="*/ 818 w 1156"/>
              <a:gd name="T53" fmla="*/ 112 h 1155"/>
              <a:gd name="T54" fmla="*/ 763 w 1156"/>
              <a:gd name="T55" fmla="*/ 128 h 1155"/>
              <a:gd name="T56" fmla="*/ 481 w 1156"/>
              <a:gd name="T57" fmla="*/ 410 h 1155"/>
              <a:gd name="T58" fmla="*/ 452 w 1156"/>
              <a:gd name="T59" fmla="*/ 410 h 1155"/>
              <a:gd name="T60" fmla="*/ 452 w 1156"/>
              <a:gd name="T61" fmla="*/ 382 h 1155"/>
              <a:gd name="T62" fmla="*/ 738 w 1156"/>
              <a:gd name="T63" fmla="*/ 96 h 1155"/>
              <a:gd name="T64" fmla="*/ 747 w 1156"/>
              <a:gd name="T65" fmla="*/ 91 h 1155"/>
              <a:gd name="T66" fmla="*/ 879 w 1156"/>
              <a:gd name="T67" fmla="*/ 52 h 1155"/>
              <a:gd name="T68" fmla="*/ 1094 w 1156"/>
              <a:gd name="T69" fmla="*/ 62 h 1155"/>
              <a:gd name="T70" fmla="*/ 1094 w 1156"/>
              <a:gd name="T71" fmla="*/ 287 h 1155"/>
              <a:gd name="T72" fmla="*/ 1043 w 1156"/>
              <a:gd name="T73" fmla="*/ 82 h 1155"/>
              <a:gd name="T74" fmla="*/ 1024 w 1156"/>
              <a:gd name="T75" fmla="*/ 101 h 1155"/>
              <a:gd name="T76" fmla="*/ 1048 w 1156"/>
              <a:gd name="T77" fmla="*/ 238 h 1155"/>
              <a:gd name="T78" fmla="*/ 1071 w 1156"/>
              <a:gd name="T79" fmla="*/ 251 h 1155"/>
              <a:gd name="T80" fmla="*/ 1043 w 1156"/>
              <a:gd name="T81" fmla="*/ 82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56" h="1155">
                <a:moveTo>
                  <a:pt x="21" y="1088"/>
                </a:moveTo>
                <a:lnTo>
                  <a:pt x="67" y="1134"/>
                </a:lnTo>
                <a:cubicBezTo>
                  <a:pt x="37" y="1150"/>
                  <a:pt x="16" y="1155"/>
                  <a:pt x="8" y="1147"/>
                </a:cubicBezTo>
                <a:cubicBezTo>
                  <a:pt x="0" y="1139"/>
                  <a:pt x="5" y="1118"/>
                  <a:pt x="21" y="1088"/>
                </a:cubicBezTo>
                <a:close/>
                <a:moveTo>
                  <a:pt x="10" y="1052"/>
                </a:moveTo>
                <a:lnTo>
                  <a:pt x="103" y="1146"/>
                </a:lnTo>
                <a:cubicBezTo>
                  <a:pt x="155" y="1127"/>
                  <a:pt x="221" y="1089"/>
                  <a:pt x="294" y="1035"/>
                </a:cubicBezTo>
                <a:lnTo>
                  <a:pt x="120" y="861"/>
                </a:lnTo>
                <a:cubicBezTo>
                  <a:pt x="66" y="935"/>
                  <a:pt x="28" y="1001"/>
                  <a:pt x="10" y="1052"/>
                </a:cubicBezTo>
                <a:close/>
                <a:moveTo>
                  <a:pt x="443" y="511"/>
                </a:moveTo>
                <a:lnTo>
                  <a:pt x="644" y="712"/>
                </a:lnTo>
                <a:cubicBezTo>
                  <a:pt x="614" y="747"/>
                  <a:pt x="581" y="781"/>
                  <a:pt x="547" y="816"/>
                </a:cubicBezTo>
                <a:cubicBezTo>
                  <a:pt x="468" y="895"/>
                  <a:pt x="389" y="964"/>
                  <a:pt x="316" y="1019"/>
                </a:cubicBezTo>
                <a:lnTo>
                  <a:pt x="136" y="839"/>
                </a:lnTo>
                <a:cubicBezTo>
                  <a:pt x="191" y="767"/>
                  <a:pt x="260" y="687"/>
                  <a:pt x="339" y="608"/>
                </a:cubicBezTo>
                <a:cubicBezTo>
                  <a:pt x="374" y="574"/>
                  <a:pt x="409" y="541"/>
                  <a:pt x="443" y="511"/>
                </a:cubicBezTo>
                <a:close/>
                <a:moveTo>
                  <a:pt x="326" y="929"/>
                </a:moveTo>
                <a:cubicBezTo>
                  <a:pt x="312" y="939"/>
                  <a:pt x="325" y="963"/>
                  <a:pt x="339" y="952"/>
                </a:cubicBezTo>
                <a:cubicBezTo>
                  <a:pt x="429" y="884"/>
                  <a:pt x="504" y="800"/>
                  <a:pt x="583" y="720"/>
                </a:cubicBezTo>
                <a:cubicBezTo>
                  <a:pt x="595" y="708"/>
                  <a:pt x="576" y="689"/>
                  <a:pt x="564" y="702"/>
                </a:cubicBezTo>
                <a:cubicBezTo>
                  <a:pt x="487" y="780"/>
                  <a:pt x="414" y="862"/>
                  <a:pt x="326" y="929"/>
                </a:cubicBezTo>
                <a:close/>
                <a:moveTo>
                  <a:pt x="1094" y="287"/>
                </a:moveTo>
                <a:lnTo>
                  <a:pt x="715" y="665"/>
                </a:lnTo>
                <a:cubicBezTo>
                  <a:pt x="701" y="679"/>
                  <a:pt x="685" y="690"/>
                  <a:pt x="667" y="698"/>
                </a:cubicBezTo>
                <a:lnTo>
                  <a:pt x="457" y="488"/>
                </a:lnTo>
                <a:cubicBezTo>
                  <a:pt x="465" y="470"/>
                  <a:pt x="476" y="454"/>
                  <a:pt x="490" y="440"/>
                </a:cubicBezTo>
                <a:lnTo>
                  <a:pt x="818" y="112"/>
                </a:lnTo>
                <a:lnTo>
                  <a:pt x="763" y="128"/>
                </a:lnTo>
                <a:lnTo>
                  <a:pt x="481" y="410"/>
                </a:lnTo>
                <a:cubicBezTo>
                  <a:pt x="473" y="418"/>
                  <a:pt x="460" y="418"/>
                  <a:pt x="452" y="410"/>
                </a:cubicBezTo>
                <a:cubicBezTo>
                  <a:pt x="445" y="403"/>
                  <a:pt x="445" y="390"/>
                  <a:pt x="452" y="382"/>
                </a:cubicBezTo>
                <a:lnTo>
                  <a:pt x="738" y="96"/>
                </a:lnTo>
                <a:cubicBezTo>
                  <a:pt x="741" y="94"/>
                  <a:pt x="744" y="92"/>
                  <a:pt x="747" y="91"/>
                </a:cubicBezTo>
                <a:lnTo>
                  <a:pt x="879" y="52"/>
                </a:lnTo>
                <a:cubicBezTo>
                  <a:pt x="941" y="0"/>
                  <a:pt x="1035" y="3"/>
                  <a:pt x="1094" y="62"/>
                </a:cubicBezTo>
                <a:cubicBezTo>
                  <a:pt x="1156" y="124"/>
                  <a:pt x="1156" y="225"/>
                  <a:pt x="1094" y="287"/>
                </a:cubicBezTo>
                <a:close/>
                <a:moveTo>
                  <a:pt x="1043" y="82"/>
                </a:moveTo>
                <a:cubicBezTo>
                  <a:pt x="1029" y="71"/>
                  <a:pt x="1010" y="90"/>
                  <a:pt x="1024" y="101"/>
                </a:cubicBezTo>
                <a:cubicBezTo>
                  <a:pt x="1066" y="133"/>
                  <a:pt x="1071" y="192"/>
                  <a:pt x="1048" y="238"/>
                </a:cubicBezTo>
                <a:cubicBezTo>
                  <a:pt x="1040" y="253"/>
                  <a:pt x="1063" y="266"/>
                  <a:pt x="1071" y="251"/>
                </a:cubicBezTo>
                <a:cubicBezTo>
                  <a:pt x="1099" y="196"/>
                  <a:pt x="1095" y="121"/>
                  <a:pt x="1043" y="82"/>
                </a:cubicBezTo>
                <a:close/>
              </a:path>
            </a:pathLst>
          </a:custGeom>
          <a:solidFill>
            <a:srgbClr val="F199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pen-book_299">
            <a:extLst>
              <a:ext uri="{FF2B5EF4-FFF2-40B4-BE49-F238E27FC236}">
                <a16:creationId xmlns:a16="http://schemas.microsoft.com/office/drawing/2014/main" id="{19646C8C-2216-47E5-8246-91E3BB37D203}"/>
              </a:ext>
            </a:extLst>
          </p:cNvPr>
          <p:cNvSpPr/>
          <p:nvPr userDrawn="1"/>
        </p:nvSpPr>
        <p:spPr>
          <a:xfrm>
            <a:off x="335360" y="114432"/>
            <a:ext cx="609685" cy="506257"/>
          </a:xfrm>
          <a:custGeom>
            <a:avLst/>
            <a:gdLst>
              <a:gd name="T0" fmla="*/ 88862 h 440259"/>
              <a:gd name="T1" fmla="*/ 88862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88862 h 440259"/>
              <a:gd name="T41" fmla="*/ 88862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88862 h 440259"/>
              <a:gd name="T49" fmla="*/ 88862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88862 h 440259"/>
              <a:gd name="T71" fmla="*/ 88862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88862 h 440259"/>
              <a:gd name="T89" fmla="*/ 88862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88862 h 440259"/>
              <a:gd name="T97" fmla="*/ 88862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  <a:gd name="T106" fmla="*/ 278945 h 440259"/>
              <a:gd name="T107" fmla="*/ 278945 h 440259"/>
              <a:gd name="T108" fmla="*/ 278945 h 440259"/>
              <a:gd name="T109" fmla="*/ 278945 h 440259"/>
              <a:gd name="T110" fmla="*/ 278945 h 440259"/>
              <a:gd name="T111" fmla="*/ 278945 h 440259"/>
              <a:gd name="T112" fmla="*/ 278945 h 440259"/>
              <a:gd name="T113" fmla="*/ 278945 h 440259"/>
              <a:gd name="T114" fmla="*/ 278945 h 440259"/>
              <a:gd name="T115" fmla="*/ 278945 h 440259"/>
              <a:gd name="T116" fmla="*/ 278945 h 440259"/>
              <a:gd name="T117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4" h="336">
                <a:moveTo>
                  <a:pt x="387" y="133"/>
                </a:moveTo>
                <a:lnTo>
                  <a:pt x="387" y="108"/>
                </a:lnTo>
                <a:lnTo>
                  <a:pt x="386" y="102"/>
                </a:lnTo>
                <a:cubicBezTo>
                  <a:pt x="385" y="101"/>
                  <a:pt x="377" y="87"/>
                  <a:pt x="361" y="72"/>
                </a:cubicBezTo>
                <a:cubicBezTo>
                  <a:pt x="348" y="61"/>
                  <a:pt x="331" y="50"/>
                  <a:pt x="308" y="45"/>
                </a:cubicBezTo>
                <a:lnTo>
                  <a:pt x="308" y="0"/>
                </a:lnTo>
                <a:cubicBezTo>
                  <a:pt x="210" y="7"/>
                  <a:pt x="200" y="84"/>
                  <a:pt x="200" y="84"/>
                </a:cubicBezTo>
                <a:lnTo>
                  <a:pt x="200" y="85"/>
                </a:lnTo>
                <a:cubicBezTo>
                  <a:pt x="200" y="85"/>
                  <a:pt x="200" y="85"/>
                  <a:pt x="200" y="85"/>
                </a:cubicBezTo>
                <a:cubicBezTo>
                  <a:pt x="196" y="81"/>
                  <a:pt x="192" y="77"/>
                  <a:pt x="187" y="72"/>
                </a:cubicBezTo>
                <a:cubicBezTo>
                  <a:pt x="171" y="57"/>
                  <a:pt x="145" y="42"/>
                  <a:pt x="112" y="42"/>
                </a:cubicBezTo>
                <a:cubicBezTo>
                  <a:pt x="79" y="42"/>
                  <a:pt x="54" y="58"/>
                  <a:pt x="38" y="72"/>
                </a:cubicBezTo>
                <a:cubicBezTo>
                  <a:pt x="22" y="87"/>
                  <a:pt x="14" y="101"/>
                  <a:pt x="14" y="102"/>
                </a:cubicBezTo>
                <a:lnTo>
                  <a:pt x="12" y="108"/>
                </a:lnTo>
                <a:lnTo>
                  <a:pt x="12" y="133"/>
                </a:lnTo>
                <a:lnTo>
                  <a:pt x="0" y="133"/>
                </a:lnTo>
                <a:lnTo>
                  <a:pt x="0" y="336"/>
                </a:lnTo>
                <a:lnTo>
                  <a:pt x="404" y="336"/>
                </a:lnTo>
                <a:lnTo>
                  <a:pt x="404" y="133"/>
                </a:lnTo>
                <a:lnTo>
                  <a:pt x="387" y="133"/>
                </a:lnTo>
                <a:close/>
                <a:moveTo>
                  <a:pt x="72" y="295"/>
                </a:moveTo>
                <a:cubicBezTo>
                  <a:pt x="83" y="289"/>
                  <a:pt x="96" y="284"/>
                  <a:pt x="112" y="284"/>
                </a:cubicBezTo>
                <a:cubicBezTo>
                  <a:pt x="128" y="284"/>
                  <a:pt x="141" y="289"/>
                  <a:pt x="152" y="295"/>
                </a:cubicBezTo>
                <a:lnTo>
                  <a:pt x="72" y="295"/>
                </a:lnTo>
                <a:close/>
                <a:moveTo>
                  <a:pt x="186" y="286"/>
                </a:moveTo>
                <a:cubicBezTo>
                  <a:pt x="170" y="271"/>
                  <a:pt x="145" y="257"/>
                  <a:pt x="112" y="257"/>
                </a:cubicBezTo>
                <a:lnTo>
                  <a:pt x="112" y="257"/>
                </a:lnTo>
                <a:cubicBezTo>
                  <a:pt x="80" y="257"/>
                  <a:pt x="56" y="271"/>
                  <a:pt x="40" y="285"/>
                </a:cubicBezTo>
                <a:lnTo>
                  <a:pt x="40" y="112"/>
                </a:lnTo>
                <a:cubicBezTo>
                  <a:pt x="42" y="108"/>
                  <a:pt x="49" y="99"/>
                  <a:pt x="58" y="91"/>
                </a:cubicBezTo>
                <a:cubicBezTo>
                  <a:pt x="71" y="80"/>
                  <a:pt x="88" y="70"/>
                  <a:pt x="112" y="70"/>
                </a:cubicBezTo>
                <a:cubicBezTo>
                  <a:pt x="137" y="70"/>
                  <a:pt x="155" y="81"/>
                  <a:pt x="169" y="93"/>
                </a:cubicBezTo>
                <a:cubicBezTo>
                  <a:pt x="175" y="98"/>
                  <a:pt x="180" y="104"/>
                  <a:pt x="183" y="109"/>
                </a:cubicBezTo>
                <a:cubicBezTo>
                  <a:pt x="185" y="110"/>
                  <a:pt x="185" y="111"/>
                  <a:pt x="186" y="112"/>
                </a:cubicBezTo>
                <a:lnTo>
                  <a:pt x="186" y="286"/>
                </a:lnTo>
                <a:close/>
                <a:moveTo>
                  <a:pt x="286" y="24"/>
                </a:moveTo>
                <a:lnTo>
                  <a:pt x="286" y="42"/>
                </a:lnTo>
                <a:lnTo>
                  <a:pt x="286" y="70"/>
                </a:lnTo>
                <a:lnTo>
                  <a:pt x="286" y="229"/>
                </a:lnTo>
                <a:cubicBezTo>
                  <a:pt x="286" y="229"/>
                  <a:pt x="249" y="222"/>
                  <a:pt x="214" y="254"/>
                </a:cubicBezTo>
                <a:lnTo>
                  <a:pt x="214" y="112"/>
                </a:lnTo>
                <a:lnTo>
                  <a:pt x="214" y="112"/>
                </a:lnTo>
                <a:lnTo>
                  <a:pt x="214" y="96"/>
                </a:lnTo>
                <a:cubicBezTo>
                  <a:pt x="214" y="96"/>
                  <a:pt x="227" y="36"/>
                  <a:pt x="286" y="24"/>
                </a:cubicBezTo>
                <a:close/>
                <a:moveTo>
                  <a:pt x="246" y="295"/>
                </a:moveTo>
                <a:cubicBezTo>
                  <a:pt x="257" y="289"/>
                  <a:pt x="270" y="284"/>
                  <a:pt x="286" y="284"/>
                </a:cubicBezTo>
                <a:cubicBezTo>
                  <a:pt x="302" y="284"/>
                  <a:pt x="315" y="289"/>
                  <a:pt x="326" y="295"/>
                </a:cubicBezTo>
                <a:lnTo>
                  <a:pt x="246" y="295"/>
                </a:lnTo>
                <a:close/>
                <a:moveTo>
                  <a:pt x="360" y="286"/>
                </a:moveTo>
                <a:cubicBezTo>
                  <a:pt x="344" y="271"/>
                  <a:pt x="319" y="257"/>
                  <a:pt x="286" y="257"/>
                </a:cubicBezTo>
                <a:cubicBezTo>
                  <a:pt x="254" y="257"/>
                  <a:pt x="230" y="271"/>
                  <a:pt x="214" y="285"/>
                </a:cubicBezTo>
                <a:lnTo>
                  <a:pt x="214" y="284"/>
                </a:lnTo>
                <a:cubicBezTo>
                  <a:pt x="244" y="242"/>
                  <a:pt x="308" y="253"/>
                  <a:pt x="308" y="253"/>
                </a:cubicBezTo>
                <a:lnTo>
                  <a:pt x="308" y="73"/>
                </a:lnTo>
                <a:cubicBezTo>
                  <a:pt x="322" y="77"/>
                  <a:pt x="334" y="85"/>
                  <a:pt x="343" y="92"/>
                </a:cubicBezTo>
                <a:cubicBezTo>
                  <a:pt x="349" y="98"/>
                  <a:pt x="354" y="104"/>
                  <a:pt x="357" y="109"/>
                </a:cubicBezTo>
                <a:cubicBezTo>
                  <a:pt x="358" y="110"/>
                  <a:pt x="359" y="111"/>
                  <a:pt x="360" y="112"/>
                </a:cubicBezTo>
                <a:lnTo>
                  <a:pt x="360" y="286"/>
                </a:lnTo>
                <a:lnTo>
                  <a:pt x="360" y="286"/>
                </a:lnTo>
                <a:close/>
              </a:path>
            </a:pathLst>
          </a:custGeom>
          <a:solidFill>
            <a:srgbClr val="F199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8547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hyperlink" Target="http://www.qingline.net/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5E20A4CA-ED3A-4615-B59E-6C46FD1E6363}"/>
              </a:ext>
            </a:extLst>
          </p:cNvPr>
          <p:cNvCxnSpPr>
            <a:cxnSpLocks/>
          </p:cNvCxnSpPr>
          <p:nvPr/>
        </p:nvCxnSpPr>
        <p:spPr>
          <a:xfrm>
            <a:off x="0" y="645794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F0854DD6-35D6-43AC-94FE-A7B6E7D1525A}"/>
              </a:ext>
            </a:extLst>
          </p:cNvPr>
          <p:cNvSpPr/>
          <p:nvPr/>
        </p:nvSpPr>
        <p:spPr>
          <a:xfrm>
            <a:off x="0" y="-36192"/>
            <a:ext cx="12192000" cy="5628586"/>
          </a:xfrm>
          <a:prstGeom prst="rect">
            <a:avLst/>
          </a:prstGeom>
          <a:solidFill>
            <a:srgbClr val="F29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7" name="图片 6" descr="文本&#10;&#10;中度可信度描述已自动生成">
            <a:extLst>
              <a:ext uri="{FF2B5EF4-FFF2-40B4-BE49-F238E27FC236}">
                <a16:creationId xmlns:a16="http://schemas.microsoft.com/office/drawing/2014/main" id="{4FBB93E3-AACF-4D21-8426-F4F727526A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800" y="8462881"/>
            <a:ext cx="5143500" cy="5143500"/>
          </a:xfrm>
          <a:prstGeom prst="rect">
            <a:avLst/>
          </a:prstGeom>
        </p:spPr>
      </p:pic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D83B6D7-2B32-4B37-9AA1-346B6A2D9A93}"/>
              </a:ext>
            </a:extLst>
          </p:cNvPr>
          <p:cNvCxnSpPr>
            <a:cxnSpLocks/>
          </p:cNvCxnSpPr>
          <p:nvPr/>
        </p:nvCxnSpPr>
        <p:spPr>
          <a:xfrm>
            <a:off x="0" y="674136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5E4E91E-9AD3-4FC0-9AA2-8E8CB7989F0B}"/>
              </a:ext>
            </a:extLst>
          </p:cNvPr>
          <p:cNvCxnSpPr>
            <a:cxnSpLocks/>
          </p:cNvCxnSpPr>
          <p:nvPr/>
        </p:nvCxnSpPr>
        <p:spPr>
          <a:xfrm>
            <a:off x="0" y="617451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20C07E38-3BCE-4824-AD13-0BEC6799FCCF}"/>
              </a:ext>
            </a:extLst>
          </p:cNvPr>
          <p:cNvCxnSpPr>
            <a:cxnSpLocks/>
          </p:cNvCxnSpPr>
          <p:nvPr/>
        </p:nvCxnSpPr>
        <p:spPr>
          <a:xfrm>
            <a:off x="0" y="589109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图片包含 游戏机&#10;&#10;描述已自动生成">
            <a:extLst>
              <a:ext uri="{FF2B5EF4-FFF2-40B4-BE49-F238E27FC236}">
                <a16:creationId xmlns:a16="http://schemas.microsoft.com/office/drawing/2014/main" id="{5CE14DBA-877D-4A0D-BEF9-84D062CC2AC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248" y="-15977"/>
            <a:ext cx="1241778" cy="3684349"/>
          </a:xfrm>
          <a:prstGeom prst="rect">
            <a:avLst/>
          </a:prstGeom>
        </p:spPr>
      </p:pic>
      <p:pic>
        <p:nvPicPr>
          <p:cNvPr id="5" name="图片 4" descr="乐高玩具&#10;&#10;低可信度描述已自动生成">
            <a:extLst>
              <a:ext uri="{FF2B5EF4-FFF2-40B4-BE49-F238E27FC236}">
                <a16:creationId xmlns:a16="http://schemas.microsoft.com/office/drawing/2014/main" id="{46D642E3-2E81-4160-AAA1-E21ED5D018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192" y="3559870"/>
            <a:ext cx="4810764" cy="3241174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E7D5EB10-A3E5-4387-8040-27984BF399E5}"/>
              </a:ext>
            </a:extLst>
          </p:cNvPr>
          <p:cNvGrpSpPr/>
          <p:nvPr/>
        </p:nvGrpSpPr>
        <p:grpSpPr>
          <a:xfrm>
            <a:off x="2099555" y="986920"/>
            <a:ext cx="7992888" cy="4235125"/>
            <a:chOff x="575555" y="986919"/>
            <a:chExt cx="7992888" cy="4235125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A98A3B2-149E-4B6A-B14D-5AAD9EBFCD82}"/>
                </a:ext>
              </a:extLst>
            </p:cNvPr>
            <p:cNvSpPr txBox="1"/>
            <p:nvPr/>
          </p:nvSpPr>
          <p:spPr>
            <a:xfrm>
              <a:off x="575555" y="986919"/>
              <a:ext cx="7992888" cy="1298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数据结构教程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EC15FDB-DB76-48BC-B60A-5721EB64E6C8}"/>
                </a:ext>
              </a:extLst>
            </p:cNvPr>
            <p:cNvSpPr txBox="1"/>
            <p:nvPr/>
          </p:nvSpPr>
          <p:spPr>
            <a:xfrm>
              <a:off x="4925030" y="2480519"/>
              <a:ext cx="3379829" cy="392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第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6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版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微课视频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题库版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2C96F2C-8C60-4220-B67C-C88D06EA09A3}"/>
                </a:ext>
              </a:extLst>
            </p:cNvPr>
            <p:cNvSpPr txBox="1"/>
            <p:nvPr/>
          </p:nvSpPr>
          <p:spPr>
            <a:xfrm>
              <a:off x="7020272" y="3102600"/>
              <a:ext cx="1241779" cy="2807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500"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李春葆  主编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F2EA3A3-6097-4A72-88FB-1C4E189A49D0}"/>
                </a:ext>
              </a:extLst>
            </p:cNvPr>
            <p:cNvSpPr txBox="1"/>
            <p:nvPr/>
          </p:nvSpPr>
          <p:spPr>
            <a:xfrm>
              <a:off x="2567350" y="4376043"/>
              <a:ext cx="4009299" cy="8460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第</a:t>
              </a:r>
              <a:r>
                <a:rPr lang="en-US" altLang="zh-CN" sz="60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</a:t>
              </a:r>
              <a:r>
                <a:rPr lang="zh-CN" altLang="en-US" sz="60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章 绪论</a:t>
              </a:r>
            </a:p>
          </p:txBody>
        </p:sp>
        <p:sp>
          <p:nvSpPr>
            <p:cNvPr id="3" name="圆: 空心 2">
              <a:extLst>
                <a:ext uri="{FF2B5EF4-FFF2-40B4-BE49-F238E27FC236}">
                  <a16:creationId xmlns:a16="http://schemas.microsoft.com/office/drawing/2014/main" id="{84334E00-098C-4CD3-BEC9-545F8671567F}"/>
                </a:ext>
              </a:extLst>
            </p:cNvPr>
            <p:cNvSpPr/>
            <p:nvPr/>
          </p:nvSpPr>
          <p:spPr>
            <a:xfrm>
              <a:off x="6825308" y="3118424"/>
              <a:ext cx="194964" cy="194964"/>
            </a:xfrm>
            <a:prstGeom prst="donu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8B6BD611-19BC-4DD2-BBD3-156746E37A77}"/>
              </a:ext>
            </a:extLst>
          </p:cNvPr>
          <p:cNvGrpSpPr/>
          <p:nvPr/>
        </p:nvGrpSpPr>
        <p:grpSpPr>
          <a:xfrm>
            <a:off x="-240704" y="5592394"/>
            <a:ext cx="1889956" cy="1256377"/>
            <a:chOff x="-235082" y="5592394"/>
            <a:chExt cx="1889956" cy="1256377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9C55F5AC-FC50-4DF5-B799-6ED5FEA9F221}"/>
                </a:ext>
              </a:extLst>
            </p:cNvPr>
            <p:cNvSpPr/>
            <p:nvPr/>
          </p:nvSpPr>
          <p:spPr>
            <a:xfrm>
              <a:off x="245" y="5592394"/>
              <a:ext cx="1489055" cy="1254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332BA342-A11C-46B0-B1E8-16492C55D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1764" y="5640408"/>
              <a:ext cx="1187624" cy="1068220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07351D0-63BD-41F6-A03D-BAB674BE1F84}"/>
                </a:ext>
              </a:extLst>
            </p:cNvPr>
            <p:cNvSpPr txBox="1"/>
            <p:nvPr/>
          </p:nvSpPr>
          <p:spPr>
            <a:xfrm>
              <a:off x="-235082" y="6627172"/>
              <a:ext cx="1889956" cy="2215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定价：</a:t>
              </a:r>
              <a:r>
                <a:rPr lang="en-US" altLang="zh-CN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65.00</a:t>
              </a:r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元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0854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卡通人物&#10;&#10;低可信度描述已自动生成">
            <a:extLst>
              <a:ext uri="{FF2B5EF4-FFF2-40B4-BE49-F238E27FC236}">
                <a16:creationId xmlns:a16="http://schemas.microsoft.com/office/drawing/2014/main" id="{01BAAD08-EEFA-41CA-A7E2-30CDF98963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13" y="285752"/>
            <a:ext cx="6858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55688" y="989143"/>
            <a:ext cx="7898092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00000"/>
              </a:lnSpc>
            </a:pPr>
            <a:r>
              <a:rPr lang="zh-CN" altLang="en-US" sz="2800">
                <a:solidFill>
                  <a:srgbClr val="FC9A48"/>
                </a:solidFill>
                <a:ea typeface="楷体" pitchFamily="49" charset="-122"/>
                <a:cs typeface="Times New Roman" pitchFamily="18" charset="0"/>
                <a:sym typeface="Wingdings"/>
              </a:rPr>
              <a:t> </a:t>
            </a:r>
            <a:r>
              <a:rPr lang="zh-CN" altLang="en-US" sz="2800">
                <a:solidFill>
                  <a:schemeClr val="tx1"/>
                </a:solidFill>
                <a:ea typeface="楷体" pitchFamily="49" charset="-122"/>
                <a:cs typeface="Times New Roman" pitchFamily="18" charset="0"/>
                <a:sym typeface="Wingdings"/>
              </a:rPr>
              <a:t> 理解各种</a:t>
            </a:r>
            <a:r>
              <a:rPr lang="zh-CN" altLang="en-US" sz="2800">
                <a:solidFill>
                  <a:schemeClr val="tx1"/>
                </a:solidFill>
                <a:ea typeface="楷体" pitchFamily="49" charset="-122"/>
                <a:cs typeface="Times New Roman" pitchFamily="18" charset="0"/>
              </a:rPr>
              <a:t>数据结构的逻辑特性和存储结构设计。</a:t>
            </a:r>
            <a:endParaRPr lang="zh-CN" altLang="en-US" sz="2800" dirty="0">
              <a:solidFill>
                <a:schemeClr val="tx1"/>
              </a:solidFill>
              <a:ea typeface="楷体" pitchFamily="49" charset="-122"/>
              <a:cs typeface="Times New Roman" pitchFamily="18" charset="0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2207568" y="3518678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线性表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07568" y="4090182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栈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07568" y="4693752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队列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2207568" y="5265256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串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3850642" y="3518678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数组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3850642" y="4090182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树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3850642" y="4693752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二叉树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3850642" y="5265256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图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658250" y="2054939"/>
            <a:ext cx="1643074" cy="428628"/>
          </a:xfrm>
          <a:prstGeom prst="rect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逻辑特性</a:t>
            </a:r>
          </a:p>
        </p:txBody>
      </p:sp>
      <p:sp>
        <p:nvSpPr>
          <p:cNvPr id="29" name="矩形 28"/>
          <p:cNvSpPr/>
          <p:nvPr/>
        </p:nvSpPr>
        <p:spPr>
          <a:xfrm>
            <a:off x="6577052" y="5284942"/>
            <a:ext cx="1805470" cy="428628"/>
          </a:xfrm>
          <a:prstGeom prst="rect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存储结构</a:t>
            </a:r>
          </a:p>
        </p:txBody>
      </p:sp>
      <p:sp>
        <p:nvSpPr>
          <p:cNvPr id="30" name="下箭头 29"/>
          <p:cNvSpPr/>
          <p:nvPr/>
        </p:nvSpPr>
        <p:spPr>
          <a:xfrm>
            <a:off x="7155410" y="3077735"/>
            <a:ext cx="709250" cy="1696464"/>
          </a:xfrm>
          <a:prstGeom prst="downArrow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8161763" y="3558779"/>
            <a:ext cx="3816424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映射：计算机中的表示</a:t>
            </a:r>
          </a:p>
        </p:txBody>
      </p:sp>
      <p:sp>
        <p:nvSpPr>
          <p:cNvPr id="33" name="TextBox 3">
            <a:extLst>
              <a:ext uri="{FF2B5EF4-FFF2-40B4-BE49-F238E27FC236}">
                <a16:creationId xmlns:a16="http://schemas.microsoft.com/office/drawing/2014/main" id="{F162790C-4A18-4A8F-B4C9-41C5E996CA97}"/>
              </a:ext>
            </a:extLst>
          </p:cNvPr>
          <p:cNvSpPr txBox="1"/>
          <p:nvPr/>
        </p:nvSpPr>
        <p:spPr>
          <a:xfrm>
            <a:off x="1072466" y="116632"/>
            <a:ext cx="4968552" cy="49430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en-US" altLang="zh-CN"/>
              <a:t>5</a:t>
            </a:r>
            <a:r>
              <a:rPr lang="zh-CN" altLang="en-US"/>
              <a:t>“数据结构”的学习方法</a:t>
            </a:r>
          </a:p>
        </p:txBody>
      </p:sp>
      <p:pic>
        <p:nvPicPr>
          <p:cNvPr id="19" name="图片 18" descr="乐高玩具&#10;&#10;低可信度描述已自动生成">
            <a:extLst>
              <a:ext uri="{FF2B5EF4-FFF2-40B4-BE49-F238E27FC236}">
                <a16:creationId xmlns:a16="http://schemas.microsoft.com/office/drawing/2014/main" id="{7ACD0214-593D-45E4-A3D7-64F5F6FBDBA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712399">
            <a:off x="7649704" y="5103218"/>
            <a:ext cx="7431206" cy="50066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卡通人物&#10;&#10;低可信度描述已自动生成">
            <a:extLst>
              <a:ext uri="{FF2B5EF4-FFF2-40B4-BE49-F238E27FC236}">
                <a16:creationId xmlns:a16="http://schemas.microsoft.com/office/drawing/2014/main" id="{01BAAD08-EEFA-41CA-A7E2-30CDF98963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13" y="285752"/>
            <a:ext cx="6858000" cy="6858000"/>
          </a:xfrm>
          <a:prstGeom prst="rect">
            <a:avLst/>
          </a:prstGeom>
        </p:spPr>
      </p:pic>
      <p:sp>
        <p:nvSpPr>
          <p:cNvPr id="16" name="圆角矩形 15"/>
          <p:cNvSpPr/>
          <p:nvPr/>
        </p:nvSpPr>
        <p:spPr>
          <a:xfrm>
            <a:off x="2207568" y="3518678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线性表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207568" y="4090182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栈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207568" y="4693752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队列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2207568" y="5265256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串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3850642" y="3518678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数组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3850642" y="4090182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树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3850642" y="4693752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二叉树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3850642" y="5265256"/>
            <a:ext cx="1285884" cy="468000"/>
          </a:xfrm>
          <a:prstGeom prst="roundRect">
            <a:avLst/>
          </a:prstGeom>
          <a:solidFill>
            <a:srgbClr val="FC9A48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图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658250" y="2054939"/>
            <a:ext cx="1643074" cy="428628"/>
          </a:xfrm>
          <a:prstGeom prst="rect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逻辑特性</a:t>
            </a:r>
          </a:p>
        </p:txBody>
      </p:sp>
      <p:sp>
        <p:nvSpPr>
          <p:cNvPr id="29" name="矩形 28"/>
          <p:cNvSpPr/>
          <p:nvPr/>
        </p:nvSpPr>
        <p:spPr>
          <a:xfrm>
            <a:off x="6646216" y="3629924"/>
            <a:ext cx="1805470" cy="428628"/>
          </a:xfrm>
          <a:prstGeom prst="rect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存储结构</a:t>
            </a:r>
          </a:p>
        </p:txBody>
      </p:sp>
      <p:sp>
        <p:nvSpPr>
          <p:cNvPr id="30" name="下箭头 29"/>
          <p:cNvSpPr/>
          <p:nvPr/>
        </p:nvSpPr>
        <p:spPr>
          <a:xfrm>
            <a:off x="7145270" y="2691311"/>
            <a:ext cx="709250" cy="777510"/>
          </a:xfrm>
          <a:prstGeom prst="downArrow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8040216" y="2807223"/>
            <a:ext cx="3816424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映射：计算机中的表示</a:t>
            </a:r>
          </a:p>
        </p:txBody>
      </p:sp>
      <p:pic>
        <p:nvPicPr>
          <p:cNvPr id="19" name="图片 18" descr="乐高玩具&#10;&#10;低可信度描述已自动生成">
            <a:extLst>
              <a:ext uri="{FF2B5EF4-FFF2-40B4-BE49-F238E27FC236}">
                <a16:creationId xmlns:a16="http://schemas.microsoft.com/office/drawing/2014/main" id="{7ACD0214-593D-45E4-A3D7-64F5F6FBDBA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712399">
            <a:off x="9485863" y="4328986"/>
            <a:ext cx="7431206" cy="5006654"/>
          </a:xfrm>
          <a:prstGeom prst="rect">
            <a:avLst/>
          </a:prstGeom>
        </p:spPr>
      </p:pic>
      <p:sp>
        <p:nvSpPr>
          <p:cNvPr id="18" name="TextBox 1">
            <a:extLst>
              <a:ext uri="{FF2B5EF4-FFF2-40B4-BE49-F238E27FC236}">
                <a16:creationId xmlns:a16="http://schemas.microsoft.com/office/drawing/2014/main" id="{FFB8EF45-EB65-4357-B571-92FACB19B186}"/>
              </a:ext>
            </a:extLst>
          </p:cNvPr>
          <p:cNvSpPr txBox="1"/>
          <p:nvPr/>
        </p:nvSpPr>
        <p:spPr>
          <a:xfrm>
            <a:off x="1034568" y="1009662"/>
            <a:ext cx="7362426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>
            <a:defPPr>
              <a:defRPr lang="zh-CN"/>
            </a:defPPr>
            <a:lvl1pPr marL="457200" indent="-457200" algn="l">
              <a:lnSpc>
                <a:spcPct val="100000"/>
              </a:lnSpc>
              <a:defRPr sz="2200">
                <a:solidFill>
                  <a:srgbClr val="FC9A48"/>
                </a:solidFill>
                <a:ea typeface="楷体" pitchFamily="49" charset="-122"/>
                <a:cs typeface="Times New Roman" pitchFamily="18" charset="0"/>
              </a:defRPr>
            </a:lvl1pPr>
          </a:lstStyle>
          <a:p>
            <a:r>
              <a:rPr lang="zh-CN" altLang="en-US" sz="2800">
                <a:sym typeface="Wingdings"/>
              </a:rPr>
              <a:t>  </a:t>
            </a:r>
            <a:r>
              <a:rPr lang="zh-CN" altLang="en-US" sz="2800">
                <a:solidFill>
                  <a:schemeClr val="tx1"/>
                </a:solidFill>
                <a:sym typeface="Wingdings"/>
              </a:rPr>
              <a:t>掌握各种</a:t>
            </a:r>
            <a:r>
              <a:rPr lang="zh-CN" altLang="en-US" sz="2800">
                <a:solidFill>
                  <a:schemeClr val="tx1"/>
                </a:solidFill>
              </a:rPr>
              <a:t>数据结构算法设计的基本方法。</a:t>
            </a:r>
            <a:endParaRPr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32" name="TextBox 27">
            <a:extLst>
              <a:ext uri="{FF2B5EF4-FFF2-40B4-BE49-F238E27FC236}">
                <a16:creationId xmlns:a16="http://schemas.microsoft.com/office/drawing/2014/main" id="{FCAF0A3C-A8F2-48DF-BB2C-95C84107233C}"/>
              </a:ext>
            </a:extLst>
          </p:cNvPr>
          <p:cNvSpPr txBox="1"/>
          <p:nvPr/>
        </p:nvSpPr>
        <p:spPr>
          <a:xfrm>
            <a:off x="8096391" y="4305209"/>
            <a:ext cx="1803904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运算实现</a:t>
            </a:r>
          </a:p>
        </p:txBody>
      </p:sp>
      <p:sp>
        <p:nvSpPr>
          <p:cNvPr id="35" name="TextBox 29">
            <a:extLst>
              <a:ext uri="{FF2B5EF4-FFF2-40B4-BE49-F238E27FC236}">
                <a16:creationId xmlns:a16="http://schemas.microsoft.com/office/drawing/2014/main" id="{B18E7073-BECB-4EB7-906F-4AF347325EC7}"/>
              </a:ext>
            </a:extLst>
          </p:cNvPr>
          <p:cNvSpPr txBox="1"/>
          <p:nvPr/>
        </p:nvSpPr>
        <p:spPr>
          <a:xfrm>
            <a:off x="983432" y="6133839"/>
            <a:ext cx="9624556" cy="43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只有掌握了数据的存储结构表示，才能在此之上设计算法。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3259ECAA-DB44-420E-97F1-140EF273E183}"/>
              </a:ext>
            </a:extLst>
          </p:cNvPr>
          <p:cNvSpPr/>
          <p:nvPr/>
        </p:nvSpPr>
        <p:spPr>
          <a:xfrm>
            <a:off x="6646216" y="5039515"/>
            <a:ext cx="1805470" cy="428628"/>
          </a:xfrm>
          <a:prstGeom prst="rect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>
                <a:solidFill>
                  <a:srgbClr val="CE3B37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算法设计</a:t>
            </a:r>
          </a:p>
        </p:txBody>
      </p:sp>
      <p:sp>
        <p:nvSpPr>
          <p:cNvPr id="37" name="下箭头 29">
            <a:extLst>
              <a:ext uri="{FF2B5EF4-FFF2-40B4-BE49-F238E27FC236}">
                <a16:creationId xmlns:a16="http://schemas.microsoft.com/office/drawing/2014/main" id="{FD3B6FA7-BE74-4B51-B352-9E205A1B6D95}"/>
              </a:ext>
            </a:extLst>
          </p:cNvPr>
          <p:cNvSpPr/>
          <p:nvPr/>
        </p:nvSpPr>
        <p:spPr>
          <a:xfrm>
            <a:off x="7145270" y="4165022"/>
            <a:ext cx="709250" cy="777510"/>
          </a:xfrm>
          <a:prstGeom prst="downArrow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TextBox 3">
            <a:extLst>
              <a:ext uri="{FF2B5EF4-FFF2-40B4-BE49-F238E27FC236}">
                <a16:creationId xmlns:a16="http://schemas.microsoft.com/office/drawing/2014/main" id="{74A7A45D-08DA-45BB-A746-F382FD54FC07}"/>
              </a:ext>
            </a:extLst>
          </p:cNvPr>
          <p:cNvSpPr txBox="1"/>
          <p:nvPr/>
        </p:nvSpPr>
        <p:spPr>
          <a:xfrm>
            <a:off x="1072466" y="116632"/>
            <a:ext cx="4968552" cy="49430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en-US" altLang="zh-CN"/>
              <a:t>5</a:t>
            </a:r>
            <a:r>
              <a:rPr lang="zh-CN" altLang="en-US"/>
              <a:t>“数据结构”的学习方法</a:t>
            </a:r>
          </a:p>
        </p:txBody>
      </p:sp>
    </p:spTree>
    <p:extLst>
      <p:ext uri="{BB962C8B-B14F-4D97-AF65-F5344CB8AC3E}">
        <p14:creationId xmlns:p14="http://schemas.microsoft.com/office/powerpoint/2010/main" val="376434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 descr="乐高玩具&#10;&#10;低可信度描述已自动生成">
            <a:extLst>
              <a:ext uri="{FF2B5EF4-FFF2-40B4-BE49-F238E27FC236}">
                <a16:creationId xmlns:a16="http://schemas.microsoft.com/office/drawing/2014/main" id="{2F4F2DB6-69CF-4EB2-8E90-6611865E160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712399">
            <a:off x="-1922169" y="2724731"/>
            <a:ext cx="7431206" cy="5006654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4768560" y="1657623"/>
            <a:ext cx="2421259" cy="1883358"/>
            <a:chOff x="958544" y="863463"/>
            <a:chExt cx="2421259" cy="1883358"/>
          </a:xfrm>
        </p:grpSpPr>
        <p:sp>
          <p:nvSpPr>
            <p:cNvPr id="17" name="椭圆形标注 16"/>
            <p:cNvSpPr/>
            <p:nvPr/>
          </p:nvSpPr>
          <p:spPr>
            <a:xfrm>
              <a:off x="958544" y="863463"/>
              <a:ext cx="2421259" cy="1883358"/>
            </a:xfrm>
            <a:prstGeom prst="wedgeEllipseCallout">
              <a:avLst>
                <a:gd name="adj1" fmla="val 88520"/>
                <a:gd name="adj2" fmla="val -6278"/>
              </a:avLst>
            </a:prstGeom>
            <a:gradFill>
              <a:gsLst>
                <a:gs pos="0">
                  <a:srgbClr val="DFE1E0"/>
                </a:gs>
                <a:gs pos="100000">
                  <a:srgbClr val="FBFDFC"/>
                </a:gs>
              </a:gsLst>
              <a:lin ang="5400000" scaled="1"/>
            </a:gradFill>
            <a:ln>
              <a:solidFill>
                <a:srgbClr val="FC9A48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3" name="圆柱形 12"/>
            <p:cNvSpPr/>
            <p:nvPr/>
          </p:nvSpPr>
          <p:spPr>
            <a:xfrm>
              <a:off x="1684348" y="1993552"/>
              <a:ext cx="1064594" cy="642942"/>
            </a:xfrm>
            <a:prstGeom prst="can">
              <a:avLst/>
            </a:prstGeom>
            <a:gradFill>
              <a:gsLst>
                <a:gs pos="0">
                  <a:srgbClr val="FC9A48"/>
                </a:gs>
                <a:gs pos="100000">
                  <a:srgbClr val="FC9A48"/>
                </a:gs>
              </a:gsLst>
            </a:gradFill>
            <a:ln>
              <a:solidFill>
                <a:srgbClr val="FC9A48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数据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8226" y="1166207"/>
              <a:ext cx="1430626" cy="357190"/>
            </a:xfrm>
            <a:prstGeom prst="rect">
              <a:avLst/>
            </a:prstGeom>
            <a:gradFill>
              <a:gsLst>
                <a:gs pos="0">
                  <a:srgbClr val="FC9A48"/>
                </a:gs>
                <a:gs pos="100000">
                  <a:srgbClr val="FC9A48"/>
                </a:gs>
              </a:gsLst>
            </a:gradFill>
            <a:ln>
              <a:solidFill>
                <a:srgbClr val="FC9A48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数据运算</a:t>
              </a:r>
            </a:p>
          </p:txBody>
        </p:sp>
        <p:cxnSp>
          <p:nvCxnSpPr>
            <p:cNvPr id="16" name="直接箭头连接符 15"/>
            <p:cNvCxnSpPr>
              <a:cxnSpLocks/>
              <a:stCxn id="14" idx="2"/>
              <a:endCxn id="13" idx="1"/>
            </p:cNvCxnSpPr>
            <p:nvPr/>
          </p:nvCxnSpPr>
          <p:spPr>
            <a:xfrm flipH="1">
              <a:off x="2216645" y="1523397"/>
              <a:ext cx="6894" cy="470155"/>
            </a:xfrm>
            <a:prstGeom prst="straightConnector1">
              <a:avLst/>
            </a:prstGeom>
            <a:ln w="38100">
              <a:solidFill>
                <a:srgbClr val="FC9A48"/>
              </a:solidFill>
              <a:tailEnd type="stealth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sp>
        <p:nvSpPr>
          <p:cNvPr id="3" name="圆角矩形 2"/>
          <p:cNvSpPr/>
          <p:nvPr/>
        </p:nvSpPr>
        <p:spPr>
          <a:xfrm>
            <a:off x="8346082" y="2162747"/>
            <a:ext cx="1566341" cy="468000"/>
          </a:xfrm>
          <a:prstGeom prst="roundRect">
            <a:avLst/>
          </a:prstGeom>
          <a:gradFill flip="none" rotWithShape="1">
            <a:gsLst>
              <a:gs pos="0">
                <a:srgbClr val="CE3B37"/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求解问题</a:t>
            </a:r>
            <a:endParaRPr lang="zh-CN" altLang="en-US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7015297" y="3232886"/>
            <a:ext cx="4337288" cy="994368"/>
          </a:xfrm>
          <a:prstGeom prst="roundRect">
            <a:avLst/>
          </a:prstGeom>
          <a:gradFill flip="none" rotWithShape="1">
            <a:gsLst>
              <a:gs pos="0">
                <a:srgbClr val="CE3B37"/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数据如何表示</a:t>
            </a:r>
            <a:endParaRPr lang="en-US" altLang="zh-CN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  <a:cs typeface="Times New Roman" pitchFamily="18" charset="0"/>
            </a:endParaRPr>
          </a:p>
          <a:p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（选择合适的数据结构）？</a:t>
            </a:r>
          </a:p>
        </p:txBody>
      </p:sp>
      <p:sp>
        <p:nvSpPr>
          <p:cNvPr id="5" name="下箭头 4"/>
          <p:cNvSpPr/>
          <p:nvPr/>
        </p:nvSpPr>
        <p:spPr>
          <a:xfrm>
            <a:off x="8832304" y="2771688"/>
            <a:ext cx="432049" cy="360000"/>
          </a:xfrm>
          <a:prstGeom prst="downArrow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7015297" y="4571807"/>
            <a:ext cx="4345984" cy="564600"/>
          </a:xfrm>
          <a:prstGeom prst="roundRect">
            <a:avLst/>
          </a:prstGeom>
          <a:gradFill flip="none" rotWithShape="1">
            <a:gsLst>
              <a:gs pos="0">
                <a:srgbClr val="CE3B37"/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tIns="108000" rtlCol="0" anchor="ctr"/>
          <a:lstStyle/>
          <a:p>
            <a:pPr>
              <a:lnSpc>
                <a:spcPct val="100000"/>
              </a:lnSpc>
            </a:pPr>
            <a:r>
              <a:rPr lang="zh-CN" altLang="en-US" sz="2400">
                <a:solidFill>
                  <a:schemeClr val="tx1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数据运算如何实现？</a:t>
            </a:r>
            <a:endParaRPr lang="zh-CN" alt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7015297" y="5480961"/>
            <a:ext cx="4345984" cy="564600"/>
          </a:xfrm>
          <a:prstGeom prst="roundRect">
            <a:avLst/>
          </a:prstGeom>
          <a:gradFill flip="none" rotWithShape="1">
            <a:gsLst>
              <a:gs pos="0">
                <a:srgbClr val="CE3B37"/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tIns="108000" rtlCol="0" anchor="ctr"/>
          <a:lstStyle/>
          <a:p>
            <a:pPr>
              <a:lnSpc>
                <a:spcPct val="100000"/>
              </a:lnSpc>
            </a:pPr>
            <a:r>
              <a:rPr lang="zh-CN" altLang="en-US" sz="2400">
                <a:solidFill>
                  <a:schemeClr val="tx1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数据运算如何</a:t>
            </a:r>
            <a:r>
              <a:rPr lang="zh-CN" altLang="en-US" sz="2400">
                <a:solidFill>
                  <a:srgbClr val="C000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高效</a:t>
            </a:r>
            <a:r>
              <a:rPr lang="zh-CN" altLang="en-US" sz="2400">
                <a:solidFill>
                  <a:schemeClr val="tx1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实现？</a:t>
            </a:r>
            <a:endParaRPr lang="zh-CN" altLang="en-US" sz="240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" name="图片 29" descr="卡通人物&#10;&#10;描述已自动生成">
            <a:extLst>
              <a:ext uri="{FF2B5EF4-FFF2-40B4-BE49-F238E27FC236}">
                <a16:creationId xmlns:a16="http://schemas.microsoft.com/office/drawing/2014/main" id="{CA73994E-C0D7-4000-B10A-2DA82BB09A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937" y="3468317"/>
            <a:ext cx="3491599" cy="3491599"/>
          </a:xfrm>
          <a:prstGeom prst="rect">
            <a:avLst/>
          </a:prstGeom>
        </p:spPr>
      </p:pic>
      <p:sp>
        <p:nvSpPr>
          <p:cNvPr id="27" name="TextBox 1">
            <a:extLst>
              <a:ext uri="{FF2B5EF4-FFF2-40B4-BE49-F238E27FC236}">
                <a16:creationId xmlns:a16="http://schemas.microsoft.com/office/drawing/2014/main" id="{F670D5E7-8B8F-48EC-944D-C98DD306D380}"/>
              </a:ext>
            </a:extLst>
          </p:cNvPr>
          <p:cNvSpPr txBox="1"/>
          <p:nvPr/>
        </p:nvSpPr>
        <p:spPr>
          <a:xfrm>
            <a:off x="983432" y="961564"/>
            <a:ext cx="6912324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00000"/>
              </a:lnSpc>
            </a:pPr>
            <a:r>
              <a:rPr lang="zh-CN" altLang="en-US" sz="2800">
                <a:solidFill>
                  <a:srgbClr val="FC9A48"/>
                </a:solidFill>
                <a:ea typeface="楷体" pitchFamily="49" charset="-122"/>
                <a:cs typeface="Times New Roman" pitchFamily="18" charset="0"/>
                <a:sym typeface="Wingdings"/>
              </a:rPr>
              <a:t></a:t>
            </a:r>
            <a:r>
              <a:rPr lang="zh-CN" altLang="en-US" sz="2800">
                <a:solidFill>
                  <a:schemeClr val="tx1"/>
                </a:solidFill>
                <a:ea typeface="楷体" pitchFamily="49" charset="-122"/>
                <a:cs typeface="Times New Roman" pitchFamily="18" charset="0"/>
                <a:sym typeface="Wingdings"/>
              </a:rPr>
              <a:t>  利用各种</a:t>
            </a:r>
            <a:r>
              <a:rPr lang="zh-CN" altLang="en-US" sz="2800">
                <a:solidFill>
                  <a:schemeClr val="tx1"/>
                </a:solidFill>
                <a:ea typeface="楷体" pitchFamily="49" charset="-122"/>
                <a:cs typeface="Times New Roman" pitchFamily="18" charset="0"/>
              </a:rPr>
              <a:t>数据结构来求解实际问题。</a:t>
            </a:r>
            <a:endParaRPr lang="zh-CN" altLang="en-US" sz="2800" dirty="0">
              <a:solidFill>
                <a:schemeClr val="tx1"/>
              </a:solidFill>
              <a:ea typeface="楷体" pitchFamily="49" charset="-122"/>
              <a:cs typeface="Times New Roman" pitchFamily="18" charset="0"/>
            </a:endParaRPr>
          </a:p>
        </p:txBody>
      </p:sp>
      <p:sp>
        <p:nvSpPr>
          <p:cNvPr id="28" name="TextBox 3">
            <a:extLst>
              <a:ext uri="{FF2B5EF4-FFF2-40B4-BE49-F238E27FC236}">
                <a16:creationId xmlns:a16="http://schemas.microsoft.com/office/drawing/2014/main" id="{FE93EB8D-0E62-4FE2-A68A-9CCED0181634}"/>
              </a:ext>
            </a:extLst>
          </p:cNvPr>
          <p:cNvSpPr txBox="1"/>
          <p:nvPr/>
        </p:nvSpPr>
        <p:spPr>
          <a:xfrm>
            <a:off x="1072466" y="116632"/>
            <a:ext cx="4968552" cy="49430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en-US" altLang="zh-CN"/>
              <a:t>5</a:t>
            </a:r>
            <a:r>
              <a:rPr lang="zh-CN" altLang="en-US"/>
              <a:t>“数据结构”的学习方法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532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3432" y="945341"/>
            <a:ext cx="4752528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>
            <a:defPPr>
              <a:defRPr lang="zh-CN"/>
            </a:defPPr>
            <a:lvl1pPr marL="457200" indent="-457200" algn="l">
              <a:lnSpc>
                <a:spcPct val="100000"/>
              </a:lnSpc>
              <a:defRPr sz="2200">
                <a:solidFill>
                  <a:srgbClr val="FC9A48"/>
                </a:solidFill>
                <a:ea typeface="楷体" pitchFamily="49" charset="-122"/>
                <a:cs typeface="Times New Roman" pitchFamily="18" charset="0"/>
              </a:defRPr>
            </a:lvl1pPr>
          </a:lstStyle>
          <a:p>
            <a:r>
              <a:rPr lang="zh-CN" altLang="en-US" sz="2800">
                <a:sym typeface="Wingdings"/>
              </a:rPr>
              <a:t>  </a:t>
            </a:r>
            <a:r>
              <a:rPr lang="zh-CN" altLang="en-US" sz="2800">
                <a:solidFill>
                  <a:schemeClr val="tx1"/>
                </a:solidFill>
              </a:rPr>
              <a:t>演绎和归纳相结合。</a:t>
            </a:r>
            <a:endParaRPr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7" name="棱台 6"/>
          <p:cNvSpPr/>
          <p:nvPr/>
        </p:nvSpPr>
        <p:spPr>
          <a:xfrm>
            <a:off x="3359696" y="1579302"/>
            <a:ext cx="1901011" cy="642942"/>
          </a:xfrm>
          <a:prstGeom prst="bevel">
            <a:avLst/>
          </a:prstGeom>
          <a:gradFill flip="none" rotWithShape="1">
            <a:gsLst>
              <a:gs pos="0">
                <a:srgbClr val="CE3B37"/>
              </a:gs>
              <a:gs pos="100000">
                <a:srgbClr val="FFE985"/>
              </a:gs>
            </a:gsLst>
            <a:lin ang="13500000" scaled="1"/>
            <a:tileRect/>
          </a:gradFill>
          <a:ln>
            <a:solidFill>
              <a:srgbClr val="FC9A48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rgbClr val="C00000"/>
                </a:solidFill>
                <a:latin typeface="楷体" pitchFamily="49" charset="-122"/>
                <a:ea typeface="楷体" pitchFamily="49" charset="-122"/>
              </a:rPr>
              <a:t>数据结构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1071779" y="2845608"/>
            <a:ext cx="6480720" cy="468000"/>
          </a:xfrm>
          <a:prstGeom prst="roundRect">
            <a:avLst/>
          </a:prstGeom>
          <a:solidFill>
            <a:srgbClr val="FC9A48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unrise" dir="t"/>
          </a:scene3d>
          <a:sp3d prstMaterial="clear">
            <a:bevelT h="63500"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rgbClr val="C000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鱼（内容）：</a:t>
            </a:r>
            <a:r>
              <a:rPr lang="zh-CN" altLang="en-US">
                <a:solidFill>
                  <a:schemeClr val="tx1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基本概念、基本原理和基本方法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273305" y="3986254"/>
            <a:ext cx="4061251" cy="468000"/>
          </a:xfrm>
          <a:prstGeom prst="roundRect">
            <a:avLst/>
          </a:prstGeom>
          <a:solidFill>
            <a:srgbClr val="FC9A48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unrise" dir="t"/>
          </a:scene3d>
          <a:sp3d prstMaterial="clear">
            <a:bevelT h="63500"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练习（作业和编程）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下箭头 17"/>
          <p:cNvSpPr/>
          <p:nvPr/>
        </p:nvSpPr>
        <p:spPr>
          <a:xfrm>
            <a:off x="4204982" y="2369045"/>
            <a:ext cx="214314" cy="432000"/>
          </a:xfrm>
          <a:prstGeom prst="downArrow">
            <a:avLst/>
          </a:prstGeom>
          <a:gradFill>
            <a:gsLst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</a:gra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1935875" y="5119130"/>
            <a:ext cx="4752528" cy="468000"/>
          </a:xfrm>
          <a:prstGeom prst="roundRect">
            <a:avLst/>
          </a:prstGeom>
          <a:solidFill>
            <a:srgbClr val="FC9A48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unrise" dir="t"/>
          </a:scene3d>
          <a:sp3d prstMaterial="clear">
            <a:bevelT h="63500"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rgbClr val="C000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渔（方法）：</a:t>
            </a:r>
            <a:r>
              <a:rPr lang="zh-CN" altLang="en-US">
                <a:solidFill>
                  <a:schemeClr val="tx1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求解问题的能力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419296" y="2415675"/>
            <a:ext cx="1382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>
                <a:solidFill>
                  <a:schemeClr val="tx1"/>
                </a:solidFill>
                <a:ea typeface="楷体" pitchFamily="49" charset="-122"/>
                <a:cs typeface="Times New Roman" pitchFamily="18" charset="0"/>
              </a:rPr>
              <a:t>演绎学习</a:t>
            </a:r>
            <a:endParaRPr lang="zh-CN" altLang="en-US" sz="2000">
              <a:solidFill>
                <a:schemeClr val="tx1"/>
              </a:solidFill>
            </a:endParaRPr>
          </a:p>
        </p:txBody>
      </p:sp>
      <p:sp>
        <p:nvSpPr>
          <p:cNvPr id="22" name="下箭头 21"/>
          <p:cNvSpPr/>
          <p:nvPr/>
        </p:nvSpPr>
        <p:spPr>
          <a:xfrm>
            <a:off x="4204982" y="3512053"/>
            <a:ext cx="214314" cy="432000"/>
          </a:xfrm>
          <a:prstGeom prst="downArrow">
            <a:avLst/>
          </a:prstGeom>
          <a:gradFill>
            <a:gsLst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</a:gra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4204982" y="4586995"/>
            <a:ext cx="214314" cy="432000"/>
          </a:xfrm>
          <a:prstGeom prst="downArrow">
            <a:avLst/>
          </a:prstGeom>
          <a:gradFill>
            <a:gsLst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</a:gra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419296" y="4633625"/>
            <a:ext cx="13825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>
                <a:solidFill>
                  <a:schemeClr val="tx1"/>
                </a:solidFill>
                <a:ea typeface="楷体" pitchFamily="49" charset="-122"/>
                <a:cs typeface="Times New Roman" pitchFamily="18" charset="0"/>
              </a:rPr>
              <a:t>归纳总结</a:t>
            </a:r>
            <a:endParaRPr lang="zh-CN" altLang="en-US" sz="200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022285" y="6058107"/>
            <a:ext cx="4666118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>
                <a:solidFill>
                  <a:srgbClr val="FC9A48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培根：方法是旧的，问题是新的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19295" y="3558683"/>
            <a:ext cx="9505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>
                <a:solidFill>
                  <a:schemeClr val="tx1"/>
                </a:solidFill>
                <a:ea typeface="楷体" pitchFamily="49" charset="-122"/>
                <a:cs typeface="Times New Roman" pitchFamily="18" charset="0"/>
              </a:rPr>
              <a:t>训练</a:t>
            </a:r>
            <a:endParaRPr lang="zh-CN" altLang="en-US" sz="2000">
              <a:solidFill>
                <a:schemeClr val="tx1"/>
              </a:solidFill>
            </a:endParaRPr>
          </a:p>
        </p:txBody>
      </p:sp>
      <p:pic>
        <p:nvPicPr>
          <p:cNvPr id="4" name="图片 3" descr="卡通人物&#10;&#10;低可信度描述已自动生成">
            <a:extLst>
              <a:ext uri="{FF2B5EF4-FFF2-40B4-BE49-F238E27FC236}">
                <a16:creationId xmlns:a16="http://schemas.microsoft.com/office/drawing/2014/main" id="{C9198500-A13A-4239-9F9F-BEAF597FB1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6804" y="286649"/>
            <a:ext cx="6858000" cy="6858000"/>
          </a:xfrm>
          <a:prstGeom prst="rect">
            <a:avLst/>
          </a:prstGeom>
        </p:spPr>
      </p:pic>
      <p:sp>
        <p:nvSpPr>
          <p:cNvPr id="20" name="TextBox 3">
            <a:extLst>
              <a:ext uri="{FF2B5EF4-FFF2-40B4-BE49-F238E27FC236}">
                <a16:creationId xmlns:a16="http://schemas.microsoft.com/office/drawing/2014/main" id="{1E2892EC-71D0-4953-9FCD-52AFFC4B63EF}"/>
              </a:ext>
            </a:extLst>
          </p:cNvPr>
          <p:cNvSpPr txBox="1"/>
          <p:nvPr/>
        </p:nvSpPr>
        <p:spPr>
          <a:xfrm>
            <a:off x="1072466" y="116632"/>
            <a:ext cx="4968552" cy="49430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en-US" altLang="zh-CN"/>
              <a:t>5</a:t>
            </a:r>
            <a:r>
              <a:rPr lang="zh-CN" altLang="en-US"/>
              <a:t>“数据结构”的学习方法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图示&#10;&#10;描述已自动生成">
            <a:extLst>
              <a:ext uri="{FF2B5EF4-FFF2-40B4-BE49-F238E27FC236}">
                <a16:creationId xmlns:a16="http://schemas.microsoft.com/office/drawing/2014/main" id="{E4474444-EAA6-4DA3-81B1-71AB46250B4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68" y="1241757"/>
            <a:ext cx="7776864" cy="437448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22F3505-3F24-451F-8D23-5A461839BDDA}"/>
              </a:ext>
            </a:extLst>
          </p:cNvPr>
          <p:cNvSpPr txBox="1"/>
          <p:nvPr/>
        </p:nvSpPr>
        <p:spPr>
          <a:xfrm>
            <a:off x="1811524" y="5877273"/>
            <a:ext cx="8424936" cy="318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</p:spTree>
    <p:extLst>
      <p:ext uri="{BB962C8B-B14F-4D97-AF65-F5344CB8AC3E}">
        <p14:creationId xmlns:p14="http://schemas.microsoft.com/office/powerpoint/2010/main" val="409831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乐高玩具&#10;&#10;低可信度描述已自动生成">
            <a:extLst>
              <a:ext uri="{FF2B5EF4-FFF2-40B4-BE49-F238E27FC236}">
                <a16:creationId xmlns:a16="http://schemas.microsoft.com/office/drawing/2014/main" id="{325E6695-B4EB-4452-AA06-3CD9169E7DF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17010">
            <a:off x="-891429" y="594790"/>
            <a:ext cx="11734906" cy="79062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55688" y="146115"/>
            <a:ext cx="3528392" cy="49430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zh-CN" altLang="en-US"/>
              <a:t>数据结构课程总览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916C425-55E5-9C37-A1AE-ADD44F9D1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2304" y="3643009"/>
            <a:ext cx="957269" cy="90488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58D6D8D-87FB-519F-6272-0E28E7F859C3}"/>
              </a:ext>
            </a:extLst>
          </p:cNvPr>
          <p:cNvSpPr txBox="1"/>
          <p:nvPr/>
        </p:nvSpPr>
        <p:spPr>
          <a:xfrm>
            <a:off x="7699384" y="4651121"/>
            <a:ext cx="33794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/>
              <a:t>扫码购买全套教材</a:t>
            </a:r>
            <a:endParaRPr lang="en-US" altLang="zh-CN" sz="1200" dirty="0"/>
          </a:p>
          <a:p>
            <a:r>
              <a:rPr lang="zh-CN" altLang="en-US" sz="1200" dirty="0"/>
              <a:t>配套的教学网站：</a:t>
            </a:r>
            <a:r>
              <a:rPr lang="en-US" altLang="zh-CN" sz="1200" dirty="0" err="1">
                <a:hlinkClick r:id="rId5"/>
              </a:rPr>
              <a:t>www.qingline.net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zh-CN" altLang="en-US" sz="1200" dirty="0"/>
              <a:t>如果要加入作者微信群，请加微信：</a:t>
            </a:r>
            <a:r>
              <a:rPr lang="en-US" altLang="zh-CN" sz="1200" dirty="0" err="1"/>
              <a:t>itshuquan8</a:t>
            </a:r>
            <a:endParaRPr lang="en-US" altLang="zh-CN" sz="1200" dirty="0"/>
          </a:p>
          <a:p>
            <a:r>
              <a:rPr lang="zh-CN" altLang="en-US" sz="1200" dirty="0"/>
              <a:t>备注加入李春葆老师微信群（仅限教师）</a:t>
            </a:r>
            <a:endParaRPr lang="en-US" altLang="zh-CN" sz="12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EA8D1E8-27B4-C4CC-D4F7-09DE57447E2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1052736"/>
            <a:ext cx="4871864" cy="179269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ED205EB-AA8B-33A7-0C9C-AD6683F4E45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064" y="1092592"/>
            <a:ext cx="4799382" cy="176602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2B91008-ED6E-6FFC-CD08-4745AA00975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99" y="3954806"/>
            <a:ext cx="4871863" cy="179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075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乐高玩具&#10;&#10;低可信度描述已自动生成">
            <a:extLst>
              <a:ext uri="{FF2B5EF4-FFF2-40B4-BE49-F238E27FC236}">
                <a16:creationId xmlns:a16="http://schemas.microsoft.com/office/drawing/2014/main" id="{325E6695-B4EB-4452-AA06-3CD9169E7DF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17010">
            <a:off x="-891429" y="594790"/>
            <a:ext cx="11734906" cy="79062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55688" y="146115"/>
            <a:ext cx="3528392" cy="49430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zh-CN" altLang="en-US"/>
              <a:t>数据结构课程总览</a:t>
            </a:r>
            <a:endParaRPr lang="zh-CN" altLang="en-US" dirty="0"/>
          </a:p>
        </p:txBody>
      </p:sp>
      <p:pic>
        <p:nvPicPr>
          <p:cNvPr id="21506" name="Picture 2" descr="http://exiuims.tsci.com.cn/newsImg/2014-12-17/44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3477442" y="1626876"/>
            <a:ext cx="5195140" cy="1872909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3791744" y="4849660"/>
            <a:ext cx="5832648" cy="43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>
                <a:solidFill>
                  <a:schemeClr val="tx1"/>
                </a:solidFill>
                <a:latin typeface="楷体" pitchFamily="49" charset="-122"/>
                <a:ea typeface="楷体" pitchFamily="49" charset="-122"/>
              </a:rPr>
              <a:t>大数据：如何组织？如何处理？</a:t>
            </a:r>
          </a:p>
        </p:txBody>
      </p:sp>
      <p:sp>
        <p:nvSpPr>
          <p:cNvPr id="7" name="左弧形箭头 6"/>
          <p:cNvSpPr/>
          <p:nvPr/>
        </p:nvSpPr>
        <p:spPr>
          <a:xfrm>
            <a:off x="2495601" y="3330325"/>
            <a:ext cx="626457" cy="1548183"/>
          </a:xfrm>
          <a:prstGeom prst="curvedRightArrow">
            <a:avLst/>
          </a:prstGeom>
          <a:gradFill>
            <a:gsLst>
              <a:gs pos="0">
                <a:srgbClr val="F19903">
                  <a:alpha val="80000"/>
                </a:srgbClr>
              </a:gs>
              <a:gs pos="67000">
                <a:schemeClr val="accent2">
                  <a:shade val="93000"/>
                  <a:satMod val="130000"/>
                  <a:alpha val="60000"/>
                </a:schemeClr>
              </a:gs>
              <a:gs pos="100000">
                <a:schemeClr val="accent2">
                  <a:shade val="94000"/>
                  <a:satMod val="135000"/>
                  <a:alpha val="50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六边形 5">
            <a:extLst>
              <a:ext uri="{FF2B5EF4-FFF2-40B4-BE49-F238E27FC236}">
                <a16:creationId xmlns:a16="http://schemas.microsoft.com/office/drawing/2014/main" id="{9DCB8A78-71A5-4DDC-988E-760FFFC04132}"/>
              </a:ext>
            </a:extLst>
          </p:cNvPr>
          <p:cNvSpPr/>
          <p:nvPr/>
        </p:nvSpPr>
        <p:spPr>
          <a:xfrm>
            <a:off x="3611724" y="4776652"/>
            <a:ext cx="5384524" cy="524556"/>
          </a:xfrm>
          <a:prstGeom prst="hexagon">
            <a:avLst/>
          </a:prstGeom>
          <a:noFill/>
          <a:ln w="38100">
            <a:solidFill>
              <a:srgbClr val="F199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V 形 8">
            <a:extLst>
              <a:ext uri="{FF2B5EF4-FFF2-40B4-BE49-F238E27FC236}">
                <a16:creationId xmlns:a16="http://schemas.microsoft.com/office/drawing/2014/main" id="{87638983-173C-4CFD-9729-0D59E39DB482}"/>
              </a:ext>
            </a:extLst>
          </p:cNvPr>
          <p:cNvSpPr/>
          <p:nvPr/>
        </p:nvSpPr>
        <p:spPr>
          <a:xfrm>
            <a:off x="8957396" y="4733395"/>
            <a:ext cx="340112" cy="611070"/>
          </a:xfrm>
          <a:prstGeom prst="chevron">
            <a:avLst>
              <a:gd name="adj" fmla="val 52987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3934753-7AE2-467F-9F53-5F7A4B0C3243}"/>
              </a:ext>
            </a:extLst>
          </p:cNvPr>
          <p:cNvCxnSpPr>
            <a:cxnSpLocks/>
          </p:cNvCxnSpPr>
          <p:nvPr/>
        </p:nvCxnSpPr>
        <p:spPr>
          <a:xfrm flipH="1">
            <a:off x="9187536" y="5053798"/>
            <a:ext cx="173148" cy="29792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箭头: V 形 17">
            <a:extLst>
              <a:ext uri="{FF2B5EF4-FFF2-40B4-BE49-F238E27FC236}">
                <a16:creationId xmlns:a16="http://schemas.microsoft.com/office/drawing/2014/main" id="{90894628-87DB-4DEF-BE80-BCC79C1AA1F4}"/>
              </a:ext>
            </a:extLst>
          </p:cNvPr>
          <p:cNvSpPr/>
          <p:nvPr/>
        </p:nvSpPr>
        <p:spPr>
          <a:xfrm flipH="1">
            <a:off x="3307386" y="4733395"/>
            <a:ext cx="340112" cy="611070"/>
          </a:xfrm>
          <a:prstGeom prst="chevron">
            <a:avLst>
              <a:gd name="adj" fmla="val 52987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8166FB4D-1C01-4C0F-8A41-B743D4055E64}"/>
              </a:ext>
            </a:extLst>
          </p:cNvPr>
          <p:cNvCxnSpPr>
            <a:cxnSpLocks/>
          </p:cNvCxnSpPr>
          <p:nvPr/>
        </p:nvCxnSpPr>
        <p:spPr>
          <a:xfrm flipH="1">
            <a:off x="3257484" y="4700699"/>
            <a:ext cx="173148" cy="29792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左弧形箭头 6">
            <a:extLst>
              <a:ext uri="{FF2B5EF4-FFF2-40B4-BE49-F238E27FC236}">
                <a16:creationId xmlns:a16="http://schemas.microsoft.com/office/drawing/2014/main" id="{0AFE7FDD-B637-46BF-8E48-0A90041AD5F4}"/>
              </a:ext>
            </a:extLst>
          </p:cNvPr>
          <p:cNvSpPr/>
          <p:nvPr/>
        </p:nvSpPr>
        <p:spPr>
          <a:xfrm flipH="1">
            <a:off x="9162569" y="3199407"/>
            <a:ext cx="626457" cy="1548183"/>
          </a:xfrm>
          <a:prstGeom prst="curvedRightArrow">
            <a:avLst/>
          </a:prstGeom>
          <a:gradFill>
            <a:gsLst>
              <a:gs pos="0">
                <a:srgbClr val="F19903">
                  <a:alpha val="80000"/>
                </a:srgbClr>
              </a:gs>
              <a:gs pos="67000">
                <a:schemeClr val="accent2">
                  <a:shade val="93000"/>
                  <a:satMod val="130000"/>
                  <a:alpha val="60000"/>
                </a:schemeClr>
              </a:gs>
              <a:gs pos="100000">
                <a:schemeClr val="accent2">
                  <a:shade val="94000"/>
                  <a:satMod val="135000"/>
                  <a:alpha val="50000"/>
                </a:schemeClr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卡通人物&#10;&#10;低可信度描述已自动生成">
            <a:extLst>
              <a:ext uri="{FF2B5EF4-FFF2-40B4-BE49-F238E27FC236}">
                <a16:creationId xmlns:a16="http://schemas.microsoft.com/office/drawing/2014/main" id="{976FECD0-2E66-4417-9F35-2D0E4036B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0390" y="479312"/>
            <a:ext cx="8216236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48304" y="3298946"/>
            <a:ext cx="2559588" cy="834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zh-CN" altLang="en-US">
                <a:solidFill>
                  <a:schemeClr val="tx1"/>
                </a:solidFill>
                <a:latin typeface="楷体" pitchFamily="49" charset="-122"/>
                <a:ea typeface="楷体" pitchFamily="49" charset="-122"/>
              </a:rPr>
              <a:t>基本数据组织和数据处理方法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F1E1292B-FCB8-4859-93EF-8E65028F3A81}"/>
              </a:ext>
            </a:extLst>
          </p:cNvPr>
          <p:cNvSpPr txBox="1"/>
          <p:nvPr/>
        </p:nvSpPr>
        <p:spPr>
          <a:xfrm>
            <a:off x="1055688" y="126411"/>
            <a:ext cx="2160240" cy="49430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en-US" altLang="zh-CN"/>
              <a:t>1 </a:t>
            </a:r>
            <a:r>
              <a:rPr lang="zh-CN" altLang="en-US"/>
              <a:t>课程内容</a:t>
            </a:r>
            <a:endParaRPr lang="zh-CN" altLang="en-US" dirty="0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E3051C78-83CF-4877-A7F8-13F7BCD3C979}"/>
              </a:ext>
            </a:extLst>
          </p:cNvPr>
          <p:cNvSpPr/>
          <p:nvPr/>
        </p:nvSpPr>
        <p:spPr>
          <a:xfrm>
            <a:off x="1891656" y="2216124"/>
            <a:ext cx="5112568" cy="3384376"/>
          </a:xfrm>
          <a:prstGeom prst="roundRect">
            <a:avLst/>
          </a:prstGeom>
          <a:noFill/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 algn="l">
              <a:lnSpc>
                <a:spcPct val="150000"/>
              </a:lnSpc>
              <a:spcBef>
                <a:spcPts val="0"/>
              </a:spcBef>
              <a:buClr>
                <a:srgbClr val="F29803"/>
              </a:buClr>
              <a:buFont typeface="Wingdings" panose="05000000000000000000" pitchFamily="2" charset="2"/>
              <a:buChar char="l"/>
            </a:pPr>
            <a:r>
              <a: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</a:rPr>
              <a:t>各种数据的逻辑结构描述。</a:t>
            </a:r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latin typeface="楷体" pitchFamily="49" charset="-122"/>
              <a:ea typeface="楷体" pitchFamily="49" charset="-122"/>
            </a:endParaRPr>
          </a:p>
          <a:p>
            <a:pPr marL="457200" indent="-457200" algn="l">
              <a:lnSpc>
                <a:spcPct val="150000"/>
              </a:lnSpc>
              <a:spcBef>
                <a:spcPts val="0"/>
              </a:spcBef>
              <a:buClr>
                <a:srgbClr val="F29803"/>
              </a:buClr>
              <a:buFont typeface="Wingdings" panose="05000000000000000000" pitchFamily="2" charset="2"/>
              <a:buChar char="l"/>
            </a:pPr>
            <a:r>
              <a: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</a:rPr>
              <a:t>各种数据的存储结构表示。</a:t>
            </a:r>
          </a:p>
          <a:p>
            <a:pPr marL="457200" indent="-457200" algn="l">
              <a:lnSpc>
                <a:spcPct val="150000"/>
              </a:lnSpc>
              <a:spcBef>
                <a:spcPts val="0"/>
              </a:spcBef>
              <a:buClr>
                <a:srgbClr val="F29803"/>
              </a:buClr>
              <a:buFont typeface="Wingdings" panose="05000000000000000000" pitchFamily="2" charset="2"/>
              <a:buChar char="l"/>
            </a:pPr>
            <a:r>
              <a: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</a:rPr>
              <a:t>各种数据结构的运算定义。</a:t>
            </a:r>
          </a:p>
          <a:p>
            <a:pPr marL="457200" indent="-457200" algn="l">
              <a:lnSpc>
                <a:spcPct val="150000"/>
              </a:lnSpc>
              <a:spcBef>
                <a:spcPts val="0"/>
              </a:spcBef>
              <a:buClr>
                <a:srgbClr val="F29803"/>
              </a:buClr>
              <a:buFont typeface="Wingdings" panose="05000000000000000000" pitchFamily="2" charset="2"/>
              <a:buChar char="l"/>
            </a:pPr>
            <a:r>
              <a: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</a:rPr>
              <a:t>设计实现运算的算法。</a:t>
            </a:r>
          </a:p>
          <a:p>
            <a:pPr marL="457200" indent="-457200" algn="l">
              <a:lnSpc>
                <a:spcPct val="150000"/>
              </a:lnSpc>
              <a:spcBef>
                <a:spcPts val="0"/>
              </a:spcBef>
              <a:buClr>
                <a:srgbClr val="F29803"/>
              </a:buClr>
              <a:buFont typeface="Wingdings" panose="05000000000000000000" pitchFamily="2" charset="2"/>
              <a:buChar char="l"/>
            </a:pPr>
            <a:r>
              <a: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</a:rPr>
              <a:t>分析算法的效率。</a:t>
            </a:r>
          </a:p>
        </p:txBody>
      </p:sp>
      <p:sp>
        <p:nvSpPr>
          <p:cNvPr id="13" name="右大括号 12">
            <a:extLst>
              <a:ext uri="{FF2B5EF4-FFF2-40B4-BE49-F238E27FC236}">
                <a16:creationId xmlns:a16="http://schemas.microsoft.com/office/drawing/2014/main" id="{9C123478-FEEB-484F-B022-EE624443D6CB}"/>
              </a:ext>
            </a:extLst>
          </p:cNvPr>
          <p:cNvSpPr/>
          <p:nvPr/>
        </p:nvSpPr>
        <p:spPr>
          <a:xfrm>
            <a:off x="7248127" y="2396144"/>
            <a:ext cx="368579" cy="3024336"/>
          </a:xfrm>
          <a:prstGeom prst="rightBrace">
            <a:avLst>
              <a:gd name="adj1" fmla="val 8333"/>
              <a:gd name="adj2" fmla="val 48992"/>
            </a:avLst>
          </a:prstGeom>
          <a:ln w="38100">
            <a:solidFill>
              <a:srgbClr val="F298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乐高玩具&#10;&#10;低可信度描述已自动生成">
            <a:extLst>
              <a:ext uri="{FF2B5EF4-FFF2-40B4-BE49-F238E27FC236}">
                <a16:creationId xmlns:a16="http://schemas.microsoft.com/office/drawing/2014/main" id="{F4FE8621-2A0D-42AE-9D07-62E15E5DAF2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99789">
            <a:off x="7158631" y="3366074"/>
            <a:ext cx="7431206" cy="500665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5"/>
          <p:cNvGrpSpPr/>
          <p:nvPr/>
        </p:nvGrpSpPr>
        <p:grpSpPr>
          <a:xfrm>
            <a:off x="2296167" y="1813466"/>
            <a:ext cx="1880137" cy="3001672"/>
            <a:chOff x="152350" y="1428751"/>
            <a:chExt cx="1623755" cy="2251254"/>
          </a:xfrm>
        </p:grpSpPr>
        <p:sp>
          <p:nvSpPr>
            <p:cNvPr id="214018" name="Text Box 2"/>
            <p:cNvSpPr txBox="1">
              <a:spLocks noChangeArrowheads="1"/>
            </p:cNvSpPr>
            <p:nvPr/>
          </p:nvSpPr>
          <p:spPr bwMode="auto">
            <a:xfrm>
              <a:off x="204540" y="1428751"/>
              <a:ext cx="1285884" cy="346249"/>
            </a:xfrm>
            <a:prstGeom prst="rect">
              <a:avLst/>
            </a:prstGeom>
            <a:gradFill flip="none" rotWithShape="1">
              <a:gsLst>
                <a:gs pos="0">
                  <a:srgbClr val="FA772E">
                    <a:lumMod val="98000"/>
                  </a:srgbClr>
                </a:gs>
                <a:gs pos="100000">
                  <a:srgbClr val="FFE985"/>
                </a:gs>
              </a:gsLst>
              <a:lin ang="13500000" scaled="1"/>
              <a:tileRect/>
            </a:gradFill>
            <a:ln>
              <a:noFill/>
              <a:headEnd/>
              <a:tailEnd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dirty="0">
                  <a:solidFill>
                    <a:srgbClr val="CE3B37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前期课程</a:t>
              </a:r>
            </a:p>
          </p:txBody>
        </p:sp>
        <p:sp>
          <p:nvSpPr>
            <p:cNvPr id="214020" name="Text Box 4"/>
            <p:cNvSpPr txBox="1">
              <a:spLocks noChangeArrowheads="1"/>
            </p:cNvSpPr>
            <p:nvPr/>
          </p:nvSpPr>
          <p:spPr bwMode="auto">
            <a:xfrm>
              <a:off x="152350" y="2662343"/>
              <a:ext cx="1623755" cy="101766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29803"/>
              </a:solidFill>
              <a:headEnd/>
              <a:tailEnd/>
            </a:ln>
            <a:effectLst>
              <a:innerShdw blurRad="114300">
                <a:prstClr val="black"/>
              </a:innerShdw>
            </a:effectLst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wrap="square" lIns="108000" tIns="108000" rIns="108000" bIns="108000">
              <a:spAutoFit/>
            </a:bodyPr>
            <a:lstStyle/>
            <a:p>
              <a:pPr algn="l">
                <a:lnSpc>
                  <a:spcPct val="90000"/>
                </a:lnSpc>
              </a:pPr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Consolas" pitchFamily="49" charset="0"/>
                </a:rPr>
                <a:t>计算机基础</a:t>
              </a:r>
            </a:p>
            <a:p>
              <a:pPr algn="l">
                <a:lnSpc>
                  <a:spcPct val="90000"/>
                </a:lnSpc>
              </a:pPr>
              <a:r>
                <a:rPr lang="en-US" altLang="zh-CN" sz="200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Consolas" pitchFamily="49" charset="0"/>
                </a:rPr>
                <a:t>C</a:t>
              </a:r>
              <a:r>
                <a:rPr lang="zh-CN" altLang="en-US" sz="200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Consolas" pitchFamily="49" charset="0"/>
                </a:rPr>
                <a:t>语言</a:t>
              </a:r>
              <a:endParaRPr lang="zh-CN" altLang="en-US" sz="2000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endParaRPr>
            </a:p>
            <a:p>
              <a:pPr algn="l">
                <a:lnSpc>
                  <a:spcPct val="90000"/>
                </a:lnSpc>
              </a:pPr>
              <a:r>
                <a:rPr lang="en-US" altLang="zh-CN" sz="200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Consolas" pitchFamily="49" charset="0"/>
                </a:rPr>
                <a:t>…</a:t>
              </a:r>
              <a:endParaRPr lang="en-US" altLang="zh-CN" sz="2000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endParaRPr>
            </a:p>
          </p:txBody>
        </p:sp>
        <p:sp>
          <p:nvSpPr>
            <p:cNvPr id="214021" name="AutoShape 5"/>
            <p:cNvSpPr>
              <a:spLocks noChangeArrowheads="1"/>
            </p:cNvSpPr>
            <p:nvPr/>
          </p:nvSpPr>
          <p:spPr bwMode="auto">
            <a:xfrm>
              <a:off x="698112" y="1982387"/>
              <a:ext cx="304800" cy="400050"/>
            </a:xfrm>
            <a:prstGeom prst="downArrow">
              <a:avLst>
                <a:gd name="adj1" fmla="val 50000"/>
                <a:gd name="adj2" fmla="val 43750"/>
              </a:avLst>
            </a:prstGeom>
            <a:gradFill flip="none" rotWithShape="1">
              <a:gsLst>
                <a:gs pos="0">
                  <a:srgbClr val="FFE985"/>
                </a:gs>
                <a:gs pos="100000">
                  <a:schemeClr val="accent2">
                    <a:shade val="94000"/>
                    <a:satMod val="135000"/>
                    <a:alpha val="50000"/>
                  </a:schemeClr>
                </a:gs>
              </a:gsLst>
              <a:lin ang="5400000" scaled="1"/>
              <a:tileRect/>
            </a:gradFill>
            <a:ln>
              <a:noFill/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227504" y="1798258"/>
            <a:ext cx="3139837" cy="3970039"/>
            <a:chOff x="3432427" y="1894192"/>
            <a:chExt cx="3139837" cy="3970039"/>
          </a:xfrm>
        </p:grpSpPr>
        <p:sp>
          <p:nvSpPr>
            <p:cNvPr id="214022" name="Text Box 6"/>
            <p:cNvSpPr txBox="1">
              <a:spLocks noChangeArrowheads="1"/>
            </p:cNvSpPr>
            <p:nvPr/>
          </p:nvSpPr>
          <p:spPr bwMode="auto">
            <a:xfrm>
              <a:off x="4755884" y="1894192"/>
              <a:ext cx="1434291" cy="461665"/>
            </a:xfrm>
            <a:prstGeom prst="rect">
              <a:avLst/>
            </a:prstGeom>
            <a:gradFill flip="none" rotWithShape="1">
              <a:gsLst>
                <a:gs pos="0">
                  <a:srgbClr val="FA772E"/>
                </a:gs>
                <a:gs pos="100000">
                  <a:srgbClr val="FFE985"/>
                </a:gs>
              </a:gsLst>
              <a:lin ang="13500000" scaled="1"/>
              <a:tileRect/>
            </a:gradFill>
            <a:ln>
              <a:noFill/>
              <a:headEnd/>
              <a:tailEnd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</a:pPr>
              <a:r>
                <a:rPr lang="zh-CN" altLang="en-US" dirty="0">
                  <a:solidFill>
                    <a:srgbClr val="CE3B37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后期课程</a:t>
              </a:r>
            </a:p>
          </p:txBody>
        </p:sp>
        <p:sp>
          <p:nvSpPr>
            <p:cNvPr id="214023" name="AutoShape 7"/>
            <p:cNvSpPr>
              <a:spLocks noChangeArrowheads="1"/>
            </p:cNvSpPr>
            <p:nvPr/>
          </p:nvSpPr>
          <p:spPr bwMode="auto">
            <a:xfrm>
              <a:off x="5345271" y="2518572"/>
              <a:ext cx="409583" cy="533400"/>
            </a:xfrm>
            <a:prstGeom prst="downArrow">
              <a:avLst>
                <a:gd name="adj1" fmla="val 50000"/>
                <a:gd name="adj2" fmla="val 43750"/>
              </a:avLst>
            </a:prstGeom>
            <a:gradFill flip="none" rotWithShape="1">
              <a:gsLst>
                <a:gs pos="0">
                  <a:srgbClr val="FFE985"/>
                </a:gs>
                <a:gs pos="100000">
                  <a:schemeClr val="accent2">
                    <a:shade val="94000"/>
                    <a:satMod val="135000"/>
                    <a:alpha val="50000"/>
                  </a:schemeClr>
                </a:gs>
              </a:gsLst>
              <a:lin ang="5400000" scaled="1"/>
              <a:tileRect/>
            </a:gradFill>
            <a:ln>
              <a:noFill/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14024" name="Text Box 8"/>
            <p:cNvSpPr txBox="1">
              <a:spLocks noChangeArrowheads="1"/>
            </p:cNvSpPr>
            <p:nvPr/>
          </p:nvSpPr>
          <p:spPr bwMode="auto">
            <a:xfrm>
              <a:off x="4572000" y="3214687"/>
              <a:ext cx="2000264" cy="264954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C9A48"/>
              </a:solidFill>
              <a:headEnd/>
              <a:tailEnd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square" tIns="108000" bIns="108000">
              <a:spAutoFit/>
            </a:bodyPr>
            <a:lstStyle/>
            <a:p>
              <a:pPr algn="l">
                <a:lnSpc>
                  <a:spcPct val="90000"/>
                </a:lnSpc>
              </a:pPr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算法设计与分析</a:t>
              </a:r>
              <a:endParaRPr lang="en-US" altLang="zh-CN" sz="2000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 algn="l">
                <a:lnSpc>
                  <a:spcPct val="90000"/>
                </a:lnSpc>
              </a:pPr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操作系统</a:t>
              </a:r>
            </a:p>
            <a:p>
              <a:pPr algn="l">
                <a:lnSpc>
                  <a:spcPct val="90000"/>
                </a:lnSpc>
              </a:pPr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编译原理</a:t>
              </a:r>
            </a:p>
            <a:p>
              <a:pPr algn="l">
                <a:lnSpc>
                  <a:spcPct val="90000"/>
                </a:lnSpc>
              </a:pPr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数据库原理</a:t>
              </a:r>
            </a:p>
            <a:p>
              <a:pPr algn="l">
                <a:lnSpc>
                  <a:spcPct val="90000"/>
                </a:lnSpc>
              </a:pPr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软件工程</a:t>
              </a:r>
            </a:p>
            <a:p>
              <a:pPr algn="l">
                <a:lnSpc>
                  <a:spcPct val="90000"/>
                </a:lnSpc>
              </a:pPr>
              <a:r>
                <a:rPr lang="en-US" altLang="zh-CN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…</a:t>
              </a:r>
            </a:p>
          </p:txBody>
        </p:sp>
        <p:sp>
          <p:nvSpPr>
            <p:cNvPr id="214027" name="AutoShape 11"/>
            <p:cNvSpPr>
              <a:spLocks noChangeArrowheads="1"/>
            </p:cNvSpPr>
            <p:nvPr/>
          </p:nvSpPr>
          <p:spPr bwMode="auto">
            <a:xfrm>
              <a:off x="3432427" y="3798678"/>
              <a:ext cx="596688" cy="360000"/>
            </a:xfrm>
            <a:prstGeom prst="notchedRightArrow">
              <a:avLst>
                <a:gd name="adj1" fmla="val 50000"/>
                <a:gd name="adj2" fmla="val 30000"/>
              </a:avLst>
            </a:prstGeom>
            <a:gradFill flip="none" rotWithShape="1">
              <a:gsLst>
                <a:gs pos="0">
                  <a:srgbClr val="FFE985"/>
                </a:gs>
                <a:gs pos="100000">
                  <a:srgbClr val="CE3B37"/>
                </a:gs>
              </a:gsLst>
              <a:lin ang="0" scaled="1"/>
              <a:tileRect/>
            </a:gradFill>
            <a:ln>
              <a:noFill/>
              <a:headEnd/>
              <a:tailEnd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214025" name="AutoShape 9"/>
          <p:cNvSpPr>
            <a:spLocks noChangeArrowheads="1"/>
          </p:cNvSpPr>
          <p:nvPr/>
        </p:nvSpPr>
        <p:spPr bwMode="auto">
          <a:xfrm>
            <a:off x="5466229" y="1900857"/>
            <a:ext cx="1488917" cy="1303640"/>
          </a:xfrm>
          <a:prstGeom prst="wedgeEllipseCallout">
            <a:avLst>
              <a:gd name="adj1" fmla="val -43750"/>
              <a:gd name="adj2" fmla="val 70000"/>
            </a:avLst>
          </a:prstGeom>
          <a:gradFill>
            <a:gsLst>
              <a:gs pos="0">
                <a:srgbClr val="FBFDFC"/>
              </a:gs>
              <a:gs pos="100000">
                <a:srgbClr val="DFE1E0"/>
              </a:gs>
            </a:gsLst>
          </a:gradFill>
          <a:ln>
            <a:solidFill>
              <a:srgbClr val="FC9A48"/>
            </a:solidFill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zh-CN" altLang="en-US" dirty="0">
                <a:solidFill>
                  <a:srgbClr val="CE3B37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承上启下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4447746" y="3653503"/>
            <a:ext cx="2420629" cy="461665"/>
            <a:chOff x="2528522" y="3786192"/>
            <a:chExt cx="2420629" cy="461665"/>
          </a:xfrm>
        </p:grpSpPr>
        <p:sp>
          <p:nvSpPr>
            <p:cNvPr id="214019" name="Text Box 3"/>
            <p:cNvSpPr txBox="1">
              <a:spLocks noChangeArrowheads="1"/>
            </p:cNvSpPr>
            <p:nvPr/>
          </p:nvSpPr>
          <p:spPr bwMode="auto">
            <a:xfrm>
              <a:off x="3293151" y="3786192"/>
              <a:ext cx="1656000" cy="461665"/>
            </a:xfrm>
            <a:prstGeom prst="rect">
              <a:avLst/>
            </a:prstGeom>
            <a:gradFill>
              <a:gsLst>
                <a:gs pos="0">
                  <a:srgbClr val="FC9A48"/>
                </a:gs>
                <a:gs pos="98000">
                  <a:srgbClr val="FC9A48"/>
                </a:gs>
              </a:gsLst>
            </a:gradFill>
            <a:ln>
              <a:noFill/>
              <a:headEnd/>
              <a:tailE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数据结构</a:t>
              </a:r>
            </a:p>
          </p:txBody>
        </p:sp>
        <p:sp>
          <p:nvSpPr>
            <p:cNvPr id="214026" name="AutoShape 10"/>
            <p:cNvSpPr>
              <a:spLocks noChangeArrowheads="1"/>
            </p:cNvSpPr>
            <p:nvPr/>
          </p:nvSpPr>
          <p:spPr bwMode="auto">
            <a:xfrm>
              <a:off x="2528522" y="3843465"/>
              <a:ext cx="496125" cy="351968"/>
            </a:xfrm>
            <a:prstGeom prst="notchedRightArrow">
              <a:avLst>
                <a:gd name="adj1" fmla="val 50000"/>
                <a:gd name="adj2" fmla="val 30000"/>
              </a:avLst>
            </a:prstGeom>
            <a:gradFill flip="none" rotWithShape="1">
              <a:gsLst>
                <a:gs pos="0">
                  <a:srgbClr val="CE3B37"/>
                </a:gs>
                <a:gs pos="100000">
                  <a:srgbClr val="FFE985"/>
                </a:gs>
              </a:gsLst>
              <a:lin ang="0" scaled="1"/>
              <a:tileRect/>
            </a:gradFill>
            <a:ln>
              <a:noFill/>
              <a:headEnd/>
              <a:tailEnd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sp>
        <p:nvSpPr>
          <p:cNvPr id="22" name="TextBox 3">
            <a:extLst>
              <a:ext uri="{FF2B5EF4-FFF2-40B4-BE49-F238E27FC236}">
                <a16:creationId xmlns:a16="http://schemas.microsoft.com/office/drawing/2014/main" id="{A30FF76D-73C7-4A1D-B5E8-7B88CFE4B36C}"/>
              </a:ext>
            </a:extLst>
          </p:cNvPr>
          <p:cNvSpPr txBox="1"/>
          <p:nvPr/>
        </p:nvSpPr>
        <p:spPr>
          <a:xfrm>
            <a:off x="1067530" y="176656"/>
            <a:ext cx="8277609" cy="44403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en-US" altLang="zh-CN" sz="2800"/>
              <a:t>2</a:t>
            </a:r>
            <a:r>
              <a:rPr lang="zh-CN" altLang="en-US" sz="2800"/>
              <a:t>“数据结构”在计算机课程体系（偏软）中的地位</a:t>
            </a:r>
            <a:endParaRPr lang="zh-CN" altLang="en-US" sz="2800" dirty="0"/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065B692D-1F3B-41E7-B5A2-6B821A42134E}"/>
              </a:ext>
            </a:extLst>
          </p:cNvPr>
          <p:cNvSpPr/>
          <p:nvPr/>
        </p:nvSpPr>
        <p:spPr>
          <a:xfrm>
            <a:off x="-972616" y="2219948"/>
            <a:ext cx="576064" cy="634947"/>
          </a:xfrm>
          <a:prstGeom prst="rightArrow">
            <a:avLst/>
          </a:prstGeom>
          <a:gradFill flip="none" rotWithShape="1">
            <a:gsLst>
              <a:gs pos="0">
                <a:srgbClr val="FFE985"/>
              </a:gs>
              <a:gs pos="100000">
                <a:schemeClr val="accent2">
                  <a:shade val="94000"/>
                  <a:satMod val="135000"/>
                  <a:alpha val="50000"/>
                </a:schemeClr>
              </a:gs>
            </a:gsLst>
            <a:lin ang="5400000" scaled="1"/>
            <a:tileRect/>
          </a:gradFill>
          <a:ln>
            <a:noFill/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7" name="图片 6" descr="图片包含 图标&#10;&#10;描述已自动生成">
            <a:extLst>
              <a:ext uri="{FF2B5EF4-FFF2-40B4-BE49-F238E27FC236}">
                <a16:creationId xmlns:a16="http://schemas.microsoft.com/office/drawing/2014/main" id="{7A30A1C0-94F2-4971-95F9-A278A9B74A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78198">
            <a:off x="3757550" y="2046032"/>
            <a:ext cx="4569086" cy="4490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0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45"/>
          <p:cNvGrpSpPr/>
          <p:nvPr/>
        </p:nvGrpSpPr>
        <p:grpSpPr>
          <a:xfrm>
            <a:off x="2004084" y="1112997"/>
            <a:ext cx="8825032" cy="1431848"/>
            <a:chOff x="-734362" y="1333485"/>
            <a:chExt cx="8825032" cy="1431848"/>
          </a:xfrm>
        </p:grpSpPr>
        <p:sp>
          <p:nvSpPr>
            <p:cNvPr id="32" name="TextBox 31"/>
            <p:cNvSpPr txBox="1"/>
            <p:nvPr/>
          </p:nvSpPr>
          <p:spPr>
            <a:xfrm>
              <a:off x="-734362" y="1694180"/>
              <a:ext cx="15716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基本编程</a:t>
              </a:r>
            </a:p>
          </p:txBody>
        </p:sp>
        <p:sp>
          <p:nvSpPr>
            <p:cNvPr id="42" name="上箭头 41"/>
            <p:cNvSpPr/>
            <p:nvPr/>
          </p:nvSpPr>
          <p:spPr bwMode="auto">
            <a:xfrm>
              <a:off x="25174" y="2313309"/>
              <a:ext cx="214314" cy="428628"/>
            </a:xfrm>
            <a:prstGeom prst="upArrow">
              <a:avLst/>
            </a:prstGeom>
            <a:gradFill>
              <a:gsLst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</a:pPr>
              <a:endParaRPr kumimoji="0" lang="zh-CN" altLang="en-US">
                <a:solidFill>
                  <a:srgbClr val="0033CC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214546" y="1333485"/>
              <a:ext cx="228601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以</a:t>
              </a:r>
              <a:r>
                <a:rPr lang="zh-CN" altLang="en-US" sz="2000" dirty="0">
                  <a:solidFill>
                    <a:srgbClr val="C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数据结构</a:t>
              </a:r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为中心的算法</a:t>
              </a:r>
              <a:r>
                <a:rPr lang="zh-CN" altLang="en-US" sz="200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设计─</a:t>
              </a:r>
              <a:r>
                <a:rPr lang="zh-CN" altLang="en-US" sz="2000">
                  <a:solidFill>
                    <a:srgbClr val="C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基本算法</a:t>
              </a:r>
              <a:r>
                <a:rPr lang="zh-CN" altLang="en-US" sz="2000" dirty="0">
                  <a:solidFill>
                    <a:srgbClr val="C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设计方法</a:t>
              </a:r>
            </a:p>
          </p:txBody>
        </p:sp>
        <p:sp>
          <p:nvSpPr>
            <p:cNvPr id="43" name="上箭头 42"/>
            <p:cNvSpPr/>
            <p:nvPr/>
          </p:nvSpPr>
          <p:spPr bwMode="auto">
            <a:xfrm>
              <a:off x="3278531" y="2333617"/>
              <a:ext cx="214314" cy="428628"/>
            </a:xfrm>
            <a:prstGeom prst="upArrow">
              <a:avLst/>
            </a:prstGeom>
            <a:gradFill>
              <a:gsLst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</a:pPr>
              <a:endParaRPr kumimoji="0" lang="zh-CN" altLang="en-US">
                <a:solidFill>
                  <a:srgbClr val="0033CC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093858" y="1345232"/>
              <a:ext cx="19968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rgbClr val="C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通用算法</a:t>
              </a:r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设计─</a:t>
              </a:r>
              <a:r>
                <a:rPr lang="zh-CN" altLang="en-US" sz="2000" dirty="0">
                  <a:solidFill>
                    <a:srgbClr val="C0000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算法设计方法学</a:t>
              </a:r>
            </a:p>
          </p:txBody>
        </p:sp>
        <p:sp>
          <p:nvSpPr>
            <p:cNvPr id="44" name="上箭头 43"/>
            <p:cNvSpPr/>
            <p:nvPr/>
          </p:nvSpPr>
          <p:spPr bwMode="auto">
            <a:xfrm>
              <a:off x="6900334" y="2336705"/>
              <a:ext cx="214314" cy="428628"/>
            </a:xfrm>
            <a:prstGeom prst="upArrow">
              <a:avLst/>
            </a:prstGeom>
            <a:gradFill>
              <a:gsLst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</a:pPr>
              <a:endParaRPr kumimoji="0" lang="zh-CN" altLang="en-US">
                <a:solidFill>
                  <a:srgbClr val="0033CC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2351584" y="4531492"/>
            <a:ext cx="8136904" cy="1854669"/>
            <a:chOff x="-302727" y="4678928"/>
            <a:chExt cx="8136904" cy="1854669"/>
          </a:xfrm>
        </p:grpSpPr>
        <p:sp>
          <p:nvSpPr>
            <p:cNvPr id="29" name="AutoShape 15"/>
            <p:cNvSpPr>
              <a:spLocks noChangeArrowheads="1"/>
            </p:cNvSpPr>
            <p:nvPr/>
          </p:nvSpPr>
          <p:spPr bwMode="auto">
            <a:xfrm>
              <a:off x="73509" y="4715487"/>
              <a:ext cx="228600" cy="381000"/>
            </a:xfrm>
            <a:prstGeom prst="downArrow">
              <a:avLst>
                <a:gd name="adj1" fmla="val 50000"/>
                <a:gd name="adj2" fmla="val 41667"/>
              </a:avLst>
            </a:prstGeom>
            <a:gradFill flip="none" rotWithShape="1">
              <a:gsLst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  <a:lin ang="5400000" scaled="1"/>
              <a:tileRect/>
            </a:gradFill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30" name="AutoShape 16"/>
            <p:cNvSpPr>
              <a:spLocks noChangeArrowheads="1"/>
            </p:cNvSpPr>
            <p:nvPr/>
          </p:nvSpPr>
          <p:spPr bwMode="auto">
            <a:xfrm>
              <a:off x="3363065" y="4678928"/>
              <a:ext cx="228600" cy="381000"/>
            </a:xfrm>
            <a:prstGeom prst="downArrow">
              <a:avLst>
                <a:gd name="adj1" fmla="val 50000"/>
                <a:gd name="adj2" fmla="val 41667"/>
              </a:avLst>
            </a:prstGeom>
            <a:gradFill flip="none" rotWithShape="1">
              <a:gsLst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  <a:lin ang="5400000" scaled="1"/>
              <a:tileRect/>
            </a:gradFill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31" name="AutoShape 17"/>
            <p:cNvSpPr>
              <a:spLocks noChangeArrowheads="1"/>
            </p:cNvSpPr>
            <p:nvPr/>
          </p:nvSpPr>
          <p:spPr bwMode="auto">
            <a:xfrm>
              <a:off x="7024539" y="4716382"/>
              <a:ext cx="228600" cy="381000"/>
            </a:xfrm>
            <a:prstGeom prst="downArrow">
              <a:avLst>
                <a:gd name="adj1" fmla="val 50000"/>
                <a:gd name="adj2" fmla="val 41667"/>
              </a:avLst>
            </a:prstGeom>
            <a:gradFill flip="none" rotWithShape="1">
              <a:gsLst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  <a:lin ang="5400000" scaled="1"/>
              <a:tileRect/>
            </a:gradFill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6" name="Text Box 6"/>
            <p:cNvSpPr txBox="1">
              <a:spLocks noChangeArrowheads="1"/>
            </p:cNvSpPr>
            <p:nvPr/>
          </p:nvSpPr>
          <p:spPr bwMode="auto">
            <a:xfrm>
              <a:off x="-302727" y="5166486"/>
              <a:ext cx="1000132" cy="338553"/>
            </a:xfrm>
            <a:prstGeom prst="rect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识字</a:t>
              </a:r>
            </a:p>
          </p:txBody>
        </p:sp>
        <p:sp>
          <p:nvSpPr>
            <p:cNvPr id="27" name="Text Box 7"/>
            <p:cNvSpPr txBox="1">
              <a:spLocks noChangeArrowheads="1"/>
            </p:cNvSpPr>
            <p:nvPr/>
          </p:nvSpPr>
          <p:spPr bwMode="auto">
            <a:xfrm>
              <a:off x="2891581" y="5175084"/>
              <a:ext cx="1214448" cy="338554"/>
            </a:xfrm>
            <a:prstGeom prst="rect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写小作文</a:t>
              </a:r>
              <a:endParaRPr lang="zh-CN" altLang="en-US" sz="2000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8" name="Text Box 8"/>
            <p:cNvSpPr txBox="1">
              <a:spLocks noChangeArrowheads="1"/>
            </p:cNvSpPr>
            <p:nvPr/>
          </p:nvSpPr>
          <p:spPr bwMode="auto">
            <a:xfrm>
              <a:off x="6510207" y="5164910"/>
              <a:ext cx="1323970" cy="338554"/>
            </a:xfrm>
            <a:prstGeom prst="rect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写大文章</a:t>
              </a:r>
              <a:endParaRPr lang="zh-CN" altLang="en-US" sz="2000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246606" y="6097900"/>
              <a:ext cx="2786082" cy="435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000" dirty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与语文学习过程类比</a:t>
              </a:r>
              <a:endParaRPr lang="zh-CN" altLang="en-US" sz="2000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endParaRPr>
            </a:p>
          </p:txBody>
        </p:sp>
        <p:sp>
          <p:nvSpPr>
            <p:cNvPr id="37" name="左大括号 36"/>
            <p:cNvSpPr/>
            <p:nvPr/>
          </p:nvSpPr>
          <p:spPr>
            <a:xfrm rot="16200000">
              <a:off x="3663563" y="1817307"/>
              <a:ext cx="293373" cy="7760669"/>
            </a:xfrm>
            <a:prstGeom prst="leftBrace">
              <a:avLst/>
            </a:prstGeom>
            <a:ln w="28575">
              <a:solidFill>
                <a:srgbClr val="FC9A4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2135963" y="2832621"/>
            <a:ext cx="8352751" cy="1677852"/>
            <a:chOff x="-501199" y="2999461"/>
            <a:chExt cx="8352751" cy="1677852"/>
          </a:xfrm>
        </p:grpSpPr>
        <p:grpSp>
          <p:nvGrpSpPr>
            <p:cNvPr id="5" name="组合 46"/>
            <p:cNvGrpSpPr/>
            <p:nvPr/>
          </p:nvGrpSpPr>
          <p:grpSpPr>
            <a:xfrm>
              <a:off x="2616198" y="3429000"/>
              <a:ext cx="1768467" cy="1130304"/>
              <a:chOff x="3044825" y="2571750"/>
              <a:chExt cx="1768467" cy="847728"/>
            </a:xfrm>
          </p:grpSpPr>
          <p:sp>
            <p:nvSpPr>
              <p:cNvPr id="294940" name="Oval 28"/>
              <p:cNvSpPr>
                <a:spLocks noChangeArrowheads="1"/>
              </p:cNvSpPr>
              <p:nvPr/>
            </p:nvSpPr>
            <p:spPr bwMode="gray">
              <a:xfrm>
                <a:off x="3357554" y="3053956"/>
                <a:ext cx="1455738" cy="365522"/>
              </a:xfrm>
              <a:prstGeom prst="ellipse">
                <a:avLst/>
              </a:prstGeom>
              <a:gradFill rotWithShape="1">
                <a:gsLst>
                  <a:gs pos="0">
                    <a:srgbClr val="969696"/>
                  </a:gs>
                  <a:gs pos="100000">
                    <a:srgbClr val="969696">
                      <a:gamma/>
                      <a:tint val="0"/>
                      <a:invGamma/>
                    </a:srgbClr>
                  </a:gs>
                </a:gsLst>
                <a:path path="shape">
                  <a:fillToRect l="50000" t="50000" r="50000" b="50000"/>
                </a:path>
              </a:gra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294946" name="Text Box 34"/>
              <p:cNvSpPr txBox="1">
                <a:spLocks noChangeArrowheads="1"/>
              </p:cNvSpPr>
              <p:nvPr/>
            </p:nvSpPr>
            <p:spPr bwMode="auto">
              <a:xfrm>
                <a:off x="3044825" y="2571750"/>
                <a:ext cx="1490667" cy="253913"/>
              </a:xfrm>
              <a:prstGeom prst="rect">
                <a:avLst/>
              </a:prstGeom>
              <a:noFill/>
              <a:ln w="28575" algn="ctr">
                <a:noFill/>
                <a:miter lim="800000"/>
                <a:headEnd/>
                <a:tailEnd/>
              </a:ln>
              <a:effectLst/>
            </p:spPr>
            <p:txBody>
              <a:bodyPr wrap="square" lIns="91435" tIns="45718" rIns="91435" bIns="45718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zh-CN" altLang="en-US" sz="2000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楷体" panose="02010609060101010101" pitchFamily="49" charset="-122"/>
                    <a:ea typeface="楷体" panose="02010609060101010101" pitchFamily="49" charset="-122"/>
                  </a:rPr>
                  <a:t>数据结构</a:t>
                </a:r>
              </a:p>
            </p:txBody>
          </p:sp>
        </p:grpSp>
        <p:sp>
          <p:nvSpPr>
            <p:cNvPr id="294941" name="Oval 29"/>
            <p:cNvSpPr>
              <a:spLocks noChangeArrowheads="1"/>
            </p:cNvSpPr>
            <p:nvPr/>
          </p:nvSpPr>
          <p:spPr bwMode="gray">
            <a:xfrm>
              <a:off x="5214943" y="4154496"/>
              <a:ext cx="1454150" cy="488951"/>
            </a:xfrm>
            <a:prstGeom prst="ellipse">
              <a:avLst/>
            </a:prstGeom>
            <a:gradFill rotWithShape="1">
              <a:gsLst>
                <a:gs pos="0">
                  <a:srgbClr val="969696"/>
                </a:gs>
                <a:gs pos="100000">
                  <a:srgbClr val="969696">
                    <a:gamma/>
                    <a:tint val="0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94939" name="Oval 27"/>
            <p:cNvSpPr>
              <a:spLocks noChangeArrowheads="1"/>
            </p:cNvSpPr>
            <p:nvPr/>
          </p:nvSpPr>
          <p:spPr bwMode="gray">
            <a:xfrm>
              <a:off x="428597" y="4189950"/>
              <a:ext cx="1454150" cy="487363"/>
            </a:xfrm>
            <a:prstGeom prst="ellipse">
              <a:avLst/>
            </a:prstGeom>
            <a:gradFill rotWithShape="1">
              <a:gsLst>
                <a:gs pos="0">
                  <a:srgbClr val="969696"/>
                </a:gs>
                <a:gs pos="100000">
                  <a:srgbClr val="969696">
                    <a:gamma/>
                    <a:tint val="0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94921" name="Oval 9"/>
            <p:cNvSpPr>
              <a:spLocks noChangeArrowheads="1"/>
            </p:cNvSpPr>
            <p:nvPr/>
          </p:nvSpPr>
          <p:spPr bwMode="gray">
            <a:xfrm>
              <a:off x="2741605" y="2999461"/>
              <a:ext cx="1551600" cy="1440000"/>
            </a:xfrm>
            <a:prstGeom prst="ellipse">
              <a:avLst/>
            </a:prstGeom>
            <a:gradFill rotWithShape="1">
              <a:gsLst>
                <a:gs pos="0">
                  <a:srgbClr val="FA772E"/>
                </a:gs>
                <a:gs pos="100000">
                  <a:srgbClr val="FC9A48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94922" name="Freeform 10"/>
            <p:cNvSpPr>
              <a:spLocks/>
            </p:cNvSpPr>
            <p:nvPr/>
          </p:nvSpPr>
          <p:spPr bwMode="gray">
            <a:xfrm>
              <a:off x="2968151" y="3055236"/>
              <a:ext cx="1098508" cy="541580"/>
            </a:xfrm>
            <a:custGeom>
              <a:avLst/>
              <a:gdLst/>
              <a:ahLst/>
              <a:cxnLst>
                <a:cxn ang="0">
                  <a:pos x="1301" y="401"/>
                </a:cxn>
                <a:cxn ang="0">
                  <a:pos x="1317" y="442"/>
                </a:cxn>
                <a:cxn ang="0">
                  <a:pos x="1321" y="481"/>
                </a:cxn>
                <a:cxn ang="0">
                  <a:pos x="1315" y="516"/>
                </a:cxn>
                <a:cxn ang="0">
                  <a:pos x="1298" y="550"/>
                </a:cxn>
                <a:cxn ang="0">
                  <a:pos x="1272" y="579"/>
                </a:cxn>
                <a:cxn ang="0">
                  <a:pos x="1239" y="604"/>
                </a:cxn>
                <a:cxn ang="0">
                  <a:pos x="1196" y="628"/>
                </a:cxn>
                <a:cxn ang="0">
                  <a:pos x="1147" y="649"/>
                </a:cxn>
                <a:cxn ang="0">
                  <a:pos x="1092" y="667"/>
                </a:cxn>
                <a:cxn ang="0">
                  <a:pos x="1031" y="683"/>
                </a:cxn>
                <a:cxn ang="0">
                  <a:pos x="967" y="694"/>
                </a:cxn>
                <a:cxn ang="0">
                  <a:pos x="896" y="704"/>
                </a:cxn>
                <a:cxn ang="0">
                  <a:pos x="824" y="710"/>
                </a:cxn>
                <a:cxn ang="0">
                  <a:pos x="795" y="712"/>
                </a:cxn>
                <a:cxn ang="0">
                  <a:pos x="476" y="712"/>
                </a:cxn>
                <a:cxn ang="0">
                  <a:pos x="472" y="712"/>
                </a:cxn>
                <a:cxn ang="0">
                  <a:pos x="409" y="708"/>
                </a:cxn>
                <a:cxn ang="0">
                  <a:pos x="348" y="704"/>
                </a:cxn>
                <a:cxn ang="0">
                  <a:pos x="290" y="696"/>
                </a:cxn>
                <a:cxn ang="0">
                  <a:pos x="235" y="689"/>
                </a:cxn>
                <a:cxn ang="0">
                  <a:pos x="186" y="677"/>
                </a:cxn>
                <a:cxn ang="0">
                  <a:pos x="141" y="663"/>
                </a:cxn>
                <a:cxn ang="0">
                  <a:pos x="102" y="648"/>
                </a:cxn>
                <a:cxn ang="0">
                  <a:pos x="67" y="630"/>
                </a:cxn>
                <a:cxn ang="0">
                  <a:pos x="39" y="608"/>
                </a:cxn>
                <a:cxn ang="0">
                  <a:pos x="18" y="583"/>
                </a:cxn>
                <a:cxn ang="0">
                  <a:pos x="6" y="554"/>
                </a:cxn>
                <a:cxn ang="0">
                  <a:pos x="0" y="524"/>
                </a:cxn>
                <a:cxn ang="0">
                  <a:pos x="0" y="520"/>
                </a:cxn>
                <a:cxn ang="0">
                  <a:pos x="4" y="487"/>
                </a:cxn>
                <a:cxn ang="0">
                  <a:pos x="16" y="446"/>
                </a:cxn>
                <a:cxn ang="0">
                  <a:pos x="51" y="370"/>
                </a:cxn>
                <a:cxn ang="0">
                  <a:pos x="94" y="299"/>
                </a:cxn>
                <a:cxn ang="0">
                  <a:pos x="147" y="235"/>
                </a:cxn>
                <a:cxn ang="0">
                  <a:pos x="204" y="176"/>
                </a:cxn>
                <a:cxn ang="0">
                  <a:pos x="270" y="125"/>
                </a:cxn>
                <a:cxn ang="0">
                  <a:pos x="341" y="82"/>
                </a:cxn>
                <a:cxn ang="0">
                  <a:pos x="415" y="47"/>
                </a:cxn>
                <a:cxn ang="0">
                  <a:pos x="497" y="21"/>
                </a:cxn>
                <a:cxn ang="0">
                  <a:pos x="581" y="6"/>
                </a:cxn>
                <a:cxn ang="0">
                  <a:pos x="667" y="0"/>
                </a:cxn>
                <a:cxn ang="0">
                  <a:pos x="667" y="0"/>
                </a:cxn>
                <a:cxn ang="0">
                  <a:pos x="759" y="6"/>
                </a:cxn>
                <a:cxn ang="0">
                  <a:pos x="847" y="23"/>
                </a:cxn>
                <a:cxn ang="0">
                  <a:pos x="932" y="53"/>
                </a:cxn>
                <a:cxn ang="0">
                  <a:pos x="1010" y="90"/>
                </a:cxn>
                <a:cxn ang="0">
                  <a:pos x="1082" y="137"/>
                </a:cxn>
                <a:cxn ang="0">
                  <a:pos x="1149" y="194"/>
                </a:cxn>
                <a:cxn ang="0">
                  <a:pos x="1208" y="256"/>
                </a:cxn>
                <a:cxn ang="0">
                  <a:pos x="1258" y="325"/>
                </a:cxn>
                <a:cxn ang="0">
                  <a:pos x="1301" y="401"/>
                </a:cxn>
                <a:cxn ang="0">
                  <a:pos x="1301" y="401"/>
                </a:cxn>
              </a:cxnLst>
              <a:rect l="0" t="0" r="r" b="b"/>
              <a:pathLst>
                <a:path w="1321" h="712">
                  <a:moveTo>
                    <a:pt x="1301" y="401"/>
                  </a:moveTo>
                  <a:lnTo>
                    <a:pt x="1317" y="442"/>
                  </a:lnTo>
                  <a:lnTo>
                    <a:pt x="1321" y="481"/>
                  </a:lnTo>
                  <a:lnTo>
                    <a:pt x="1315" y="516"/>
                  </a:lnTo>
                  <a:lnTo>
                    <a:pt x="1298" y="550"/>
                  </a:lnTo>
                  <a:lnTo>
                    <a:pt x="1272" y="579"/>
                  </a:lnTo>
                  <a:lnTo>
                    <a:pt x="1239" y="604"/>
                  </a:lnTo>
                  <a:lnTo>
                    <a:pt x="1196" y="628"/>
                  </a:lnTo>
                  <a:lnTo>
                    <a:pt x="1147" y="649"/>
                  </a:lnTo>
                  <a:lnTo>
                    <a:pt x="1092" y="667"/>
                  </a:lnTo>
                  <a:lnTo>
                    <a:pt x="1031" y="683"/>
                  </a:lnTo>
                  <a:lnTo>
                    <a:pt x="967" y="694"/>
                  </a:lnTo>
                  <a:lnTo>
                    <a:pt x="896" y="704"/>
                  </a:lnTo>
                  <a:lnTo>
                    <a:pt x="824" y="710"/>
                  </a:lnTo>
                  <a:lnTo>
                    <a:pt x="795" y="712"/>
                  </a:lnTo>
                  <a:lnTo>
                    <a:pt x="476" y="712"/>
                  </a:lnTo>
                  <a:lnTo>
                    <a:pt x="472" y="712"/>
                  </a:lnTo>
                  <a:lnTo>
                    <a:pt x="409" y="708"/>
                  </a:lnTo>
                  <a:lnTo>
                    <a:pt x="348" y="704"/>
                  </a:lnTo>
                  <a:lnTo>
                    <a:pt x="290" y="696"/>
                  </a:lnTo>
                  <a:lnTo>
                    <a:pt x="235" y="689"/>
                  </a:lnTo>
                  <a:lnTo>
                    <a:pt x="186" y="677"/>
                  </a:lnTo>
                  <a:lnTo>
                    <a:pt x="141" y="663"/>
                  </a:lnTo>
                  <a:lnTo>
                    <a:pt x="102" y="648"/>
                  </a:lnTo>
                  <a:lnTo>
                    <a:pt x="67" y="630"/>
                  </a:lnTo>
                  <a:lnTo>
                    <a:pt x="39" y="608"/>
                  </a:lnTo>
                  <a:lnTo>
                    <a:pt x="18" y="583"/>
                  </a:lnTo>
                  <a:lnTo>
                    <a:pt x="6" y="554"/>
                  </a:lnTo>
                  <a:lnTo>
                    <a:pt x="0" y="524"/>
                  </a:lnTo>
                  <a:lnTo>
                    <a:pt x="0" y="520"/>
                  </a:lnTo>
                  <a:lnTo>
                    <a:pt x="4" y="487"/>
                  </a:lnTo>
                  <a:lnTo>
                    <a:pt x="16" y="446"/>
                  </a:lnTo>
                  <a:lnTo>
                    <a:pt x="51" y="370"/>
                  </a:lnTo>
                  <a:lnTo>
                    <a:pt x="94" y="299"/>
                  </a:lnTo>
                  <a:lnTo>
                    <a:pt x="147" y="235"/>
                  </a:lnTo>
                  <a:lnTo>
                    <a:pt x="204" y="176"/>
                  </a:lnTo>
                  <a:lnTo>
                    <a:pt x="270" y="125"/>
                  </a:lnTo>
                  <a:lnTo>
                    <a:pt x="341" y="82"/>
                  </a:lnTo>
                  <a:lnTo>
                    <a:pt x="415" y="47"/>
                  </a:lnTo>
                  <a:lnTo>
                    <a:pt x="497" y="21"/>
                  </a:lnTo>
                  <a:lnTo>
                    <a:pt x="581" y="6"/>
                  </a:lnTo>
                  <a:lnTo>
                    <a:pt x="667" y="0"/>
                  </a:lnTo>
                  <a:lnTo>
                    <a:pt x="667" y="0"/>
                  </a:lnTo>
                  <a:lnTo>
                    <a:pt x="759" y="6"/>
                  </a:lnTo>
                  <a:lnTo>
                    <a:pt x="847" y="23"/>
                  </a:lnTo>
                  <a:lnTo>
                    <a:pt x="932" y="53"/>
                  </a:lnTo>
                  <a:lnTo>
                    <a:pt x="1010" y="90"/>
                  </a:lnTo>
                  <a:lnTo>
                    <a:pt x="1082" y="137"/>
                  </a:lnTo>
                  <a:lnTo>
                    <a:pt x="1149" y="194"/>
                  </a:lnTo>
                  <a:lnTo>
                    <a:pt x="1208" y="256"/>
                  </a:lnTo>
                  <a:lnTo>
                    <a:pt x="1258" y="325"/>
                  </a:lnTo>
                  <a:lnTo>
                    <a:pt x="1301" y="401"/>
                  </a:lnTo>
                  <a:lnTo>
                    <a:pt x="1301" y="40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rgbClr val="FC9A48"/>
                </a:gs>
              </a:gsLst>
              <a:lin ang="5400000" scaled="1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grpSp>
          <p:nvGrpSpPr>
            <p:cNvPr id="6" name="Group 18"/>
            <p:cNvGrpSpPr>
              <a:grpSpLocks/>
            </p:cNvGrpSpPr>
            <p:nvPr/>
          </p:nvGrpSpPr>
          <p:grpSpPr bwMode="auto">
            <a:xfrm>
              <a:off x="-501199" y="2999483"/>
              <a:ext cx="1550977" cy="1441453"/>
              <a:chOff x="1241" y="1891"/>
              <a:chExt cx="1680" cy="1680"/>
            </a:xfrm>
          </p:grpSpPr>
          <p:sp>
            <p:nvSpPr>
              <p:cNvPr id="294931" name="Oval 19"/>
              <p:cNvSpPr>
                <a:spLocks noChangeArrowheads="1"/>
              </p:cNvSpPr>
              <p:nvPr/>
            </p:nvSpPr>
            <p:spPr bwMode="gray">
              <a:xfrm>
                <a:off x="1241" y="1891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63529"/>
                      <a:invGamma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294932" name="Freeform 20"/>
              <p:cNvSpPr>
                <a:spLocks/>
              </p:cNvSpPr>
              <p:nvPr/>
            </p:nvSpPr>
            <p:spPr bwMode="gray">
              <a:xfrm>
                <a:off x="1433" y="1948"/>
                <a:ext cx="1296" cy="634"/>
              </a:xfrm>
              <a:custGeom>
                <a:avLst/>
                <a:gdLst/>
                <a:ahLst/>
                <a:cxnLst>
                  <a:cxn ang="0">
                    <a:pos x="1301" y="401"/>
                  </a:cxn>
                  <a:cxn ang="0">
                    <a:pos x="1317" y="442"/>
                  </a:cxn>
                  <a:cxn ang="0">
                    <a:pos x="1321" y="481"/>
                  </a:cxn>
                  <a:cxn ang="0">
                    <a:pos x="1315" y="516"/>
                  </a:cxn>
                  <a:cxn ang="0">
                    <a:pos x="1298" y="550"/>
                  </a:cxn>
                  <a:cxn ang="0">
                    <a:pos x="1272" y="579"/>
                  </a:cxn>
                  <a:cxn ang="0">
                    <a:pos x="1239" y="604"/>
                  </a:cxn>
                  <a:cxn ang="0">
                    <a:pos x="1196" y="628"/>
                  </a:cxn>
                  <a:cxn ang="0">
                    <a:pos x="1147" y="649"/>
                  </a:cxn>
                  <a:cxn ang="0">
                    <a:pos x="1092" y="667"/>
                  </a:cxn>
                  <a:cxn ang="0">
                    <a:pos x="1031" y="683"/>
                  </a:cxn>
                  <a:cxn ang="0">
                    <a:pos x="967" y="694"/>
                  </a:cxn>
                  <a:cxn ang="0">
                    <a:pos x="896" y="704"/>
                  </a:cxn>
                  <a:cxn ang="0">
                    <a:pos x="824" y="710"/>
                  </a:cxn>
                  <a:cxn ang="0">
                    <a:pos x="795" y="712"/>
                  </a:cxn>
                  <a:cxn ang="0">
                    <a:pos x="476" y="712"/>
                  </a:cxn>
                  <a:cxn ang="0">
                    <a:pos x="472" y="712"/>
                  </a:cxn>
                  <a:cxn ang="0">
                    <a:pos x="409" y="708"/>
                  </a:cxn>
                  <a:cxn ang="0">
                    <a:pos x="348" y="704"/>
                  </a:cxn>
                  <a:cxn ang="0">
                    <a:pos x="290" y="696"/>
                  </a:cxn>
                  <a:cxn ang="0">
                    <a:pos x="235" y="689"/>
                  </a:cxn>
                  <a:cxn ang="0">
                    <a:pos x="186" y="677"/>
                  </a:cxn>
                  <a:cxn ang="0">
                    <a:pos x="141" y="663"/>
                  </a:cxn>
                  <a:cxn ang="0">
                    <a:pos x="102" y="648"/>
                  </a:cxn>
                  <a:cxn ang="0">
                    <a:pos x="67" y="630"/>
                  </a:cxn>
                  <a:cxn ang="0">
                    <a:pos x="39" y="608"/>
                  </a:cxn>
                  <a:cxn ang="0">
                    <a:pos x="18" y="583"/>
                  </a:cxn>
                  <a:cxn ang="0">
                    <a:pos x="6" y="554"/>
                  </a:cxn>
                  <a:cxn ang="0">
                    <a:pos x="0" y="524"/>
                  </a:cxn>
                  <a:cxn ang="0">
                    <a:pos x="0" y="520"/>
                  </a:cxn>
                  <a:cxn ang="0">
                    <a:pos x="4" y="487"/>
                  </a:cxn>
                  <a:cxn ang="0">
                    <a:pos x="16" y="446"/>
                  </a:cxn>
                  <a:cxn ang="0">
                    <a:pos x="51" y="370"/>
                  </a:cxn>
                  <a:cxn ang="0">
                    <a:pos x="94" y="299"/>
                  </a:cxn>
                  <a:cxn ang="0">
                    <a:pos x="147" y="235"/>
                  </a:cxn>
                  <a:cxn ang="0">
                    <a:pos x="204" y="176"/>
                  </a:cxn>
                  <a:cxn ang="0">
                    <a:pos x="270" y="125"/>
                  </a:cxn>
                  <a:cxn ang="0">
                    <a:pos x="341" y="82"/>
                  </a:cxn>
                  <a:cxn ang="0">
                    <a:pos x="415" y="47"/>
                  </a:cxn>
                  <a:cxn ang="0">
                    <a:pos x="497" y="21"/>
                  </a:cxn>
                  <a:cxn ang="0">
                    <a:pos x="581" y="6"/>
                  </a:cxn>
                  <a:cxn ang="0">
                    <a:pos x="667" y="0"/>
                  </a:cxn>
                  <a:cxn ang="0">
                    <a:pos x="667" y="0"/>
                  </a:cxn>
                  <a:cxn ang="0">
                    <a:pos x="759" y="6"/>
                  </a:cxn>
                  <a:cxn ang="0">
                    <a:pos x="847" y="23"/>
                  </a:cxn>
                  <a:cxn ang="0">
                    <a:pos x="932" y="53"/>
                  </a:cxn>
                  <a:cxn ang="0">
                    <a:pos x="1010" y="90"/>
                  </a:cxn>
                  <a:cxn ang="0">
                    <a:pos x="1082" y="137"/>
                  </a:cxn>
                  <a:cxn ang="0">
                    <a:pos x="1149" y="194"/>
                  </a:cxn>
                  <a:cxn ang="0">
                    <a:pos x="1208" y="256"/>
                  </a:cxn>
                  <a:cxn ang="0">
                    <a:pos x="1258" y="325"/>
                  </a:cxn>
                  <a:cxn ang="0">
                    <a:pos x="1301" y="401"/>
                  </a:cxn>
                  <a:cxn ang="0">
                    <a:pos x="1301" y="401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chemeClr val="accent2"/>
                  </a:gs>
                </a:gsLst>
                <a:lin ang="5400000" scaled="1"/>
              </a:gradFill>
              <a:ln w="0">
                <a:noFill/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grpSp>
          <p:nvGrpSpPr>
            <p:cNvPr id="7" name="Group 23"/>
            <p:cNvGrpSpPr>
              <a:grpSpLocks/>
            </p:cNvGrpSpPr>
            <p:nvPr/>
          </p:nvGrpSpPr>
          <p:grpSpPr bwMode="auto">
            <a:xfrm>
              <a:off x="6299545" y="2999562"/>
              <a:ext cx="1552007" cy="1439798"/>
              <a:chOff x="3427" y="1802"/>
              <a:chExt cx="1688" cy="1712"/>
            </a:xfrm>
          </p:grpSpPr>
          <p:sp>
            <p:nvSpPr>
              <p:cNvPr id="294936" name="Oval 24"/>
              <p:cNvSpPr>
                <a:spLocks noChangeArrowheads="1"/>
              </p:cNvSpPr>
              <p:nvPr/>
            </p:nvSpPr>
            <p:spPr bwMode="gray">
              <a:xfrm>
                <a:off x="3427" y="1802"/>
                <a:ext cx="1688" cy="1712"/>
              </a:xfrm>
              <a:prstGeom prst="ellipse">
                <a:avLst/>
              </a:prstGeom>
              <a:gradFill rotWithShape="1">
                <a:gsLst>
                  <a:gs pos="0">
                    <a:srgbClr val="FC9A48"/>
                  </a:gs>
                  <a:gs pos="100000">
                    <a:srgbClr val="FFE985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294937" name="Freeform 25"/>
              <p:cNvSpPr>
                <a:spLocks/>
              </p:cNvSpPr>
              <p:nvPr/>
            </p:nvSpPr>
            <p:spPr bwMode="gray">
              <a:xfrm>
                <a:off x="3617" y="1845"/>
                <a:ext cx="1296" cy="634"/>
              </a:xfrm>
              <a:custGeom>
                <a:avLst/>
                <a:gdLst/>
                <a:ahLst/>
                <a:cxnLst>
                  <a:cxn ang="0">
                    <a:pos x="1301" y="401"/>
                  </a:cxn>
                  <a:cxn ang="0">
                    <a:pos x="1317" y="442"/>
                  </a:cxn>
                  <a:cxn ang="0">
                    <a:pos x="1321" y="481"/>
                  </a:cxn>
                  <a:cxn ang="0">
                    <a:pos x="1315" y="516"/>
                  </a:cxn>
                  <a:cxn ang="0">
                    <a:pos x="1298" y="550"/>
                  </a:cxn>
                  <a:cxn ang="0">
                    <a:pos x="1272" y="579"/>
                  </a:cxn>
                  <a:cxn ang="0">
                    <a:pos x="1239" y="604"/>
                  </a:cxn>
                  <a:cxn ang="0">
                    <a:pos x="1196" y="628"/>
                  </a:cxn>
                  <a:cxn ang="0">
                    <a:pos x="1147" y="649"/>
                  </a:cxn>
                  <a:cxn ang="0">
                    <a:pos x="1092" y="667"/>
                  </a:cxn>
                  <a:cxn ang="0">
                    <a:pos x="1031" y="683"/>
                  </a:cxn>
                  <a:cxn ang="0">
                    <a:pos x="967" y="694"/>
                  </a:cxn>
                  <a:cxn ang="0">
                    <a:pos x="896" y="704"/>
                  </a:cxn>
                  <a:cxn ang="0">
                    <a:pos x="824" y="710"/>
                  </a:cxn>
                  <a:cxn ang="0">
                    <a:pos x="795" y="712"/>
                  </a:cxn>
                  <a:cxn ang="0">
                    <a:pos x="476" y="712"/>
                  </a:cxn>
                  <a:cxn ang="0">
                    <a:pos x="472" y="712"/>
                  </a:cxn>
                  <a:cxn ang="0">
                    <a:pos x="409" y="708"/>
                  </a:cxn>
                  <a:cxn ang="0">
                    <a:pos x="348" y="704"/>
                  </a:cxn>
                  <a:cxn ang="0">
                    <a:pos x="290" y="696"/>
                  </a:cxn>
                  <a:cxn ang="0">
                    <a:pos x="235" y="689"/>
                  </a:cxn>
                  <a:cxn ang="0">
                    <a:pos x="186" y="677"/>
                  </a:cxn>
                  <a:cxn ang="0">
                    <a:pos x="141" y="663"/>
                  </a:cxn>
                  <a:cxn ang="0">
                    <a:pos x="102" y="648"/>
                  </a:cxn>
                  <a:cxn ang="0">
                    <a:pos x="67" y="630"/>
                  </a:cxn>
                  <a:cxn ang="0">
                    <a:pos x="39" y="608"/>
                  </a:cxn>
                  <a:cxn ang="0">
                    <a:pos x="18" y="583"/>
                  </a:cxn>
                  <a:cxn ang="0">
                    <a:pos x="6" y="554"/>
                  </a:cxn>
                  <a:cxn ang="0">
                    <a:pos x="0" y="524"/>
                  </a:cxn>
                  <a:cxn ang="0">
                    <a:pos x="0" y="520"/>
                  </a:cxn>
                  <a:cxn ang="0">
                    <a:pos x="4" y="487"/>
                  </a:cxn>
                  <a:cxn ang="0">
                    <a:pos x="16" y="446"/>
                  </a:cxn>
                  <a:cxn ang="0">
                    <a:pos x="51" y="370"/>
                  </a:cxn>
                  <a:cxn ang="0">
                    <a:pos x="94" y="299"/>
                  </a:cxn>
                  <a:cxn ang="0">
                    <a:pos x="147" y="235"/>
                  </a:cxn>
                  <a:cxn ang="0">
                    <a:pos x="204" y="176"/>
                  </a:cxn>
                  <a:cxn ang="0">
                    <a:pos x="270" y="125"/>
                  </a:cxn>
                  <a:cxn ang="0">
                    <a:pos x="341" y="82"/>
                  </a:cxn>
                  <a:cxn ang="0">
                    <a:pos x="415" y="47"/>
                  </a:cxn>
                  <a:cxn ang="0">
                    <a:pos x="497" y="21"/>
                  </a:cxn>
                  <a:cxn ang="0">
                    <a:pos x="581" y="6"/>
                  </a:cxn>
                  <a:cxn ang="0">
                    <a:pos x="667" y="0"/>
                  </a:cxn>
                  <a:cxn ang="0">
                    <a:pos x="667" y="0"/>
                  </a:cxn>
                  <a:cxn ang="0">
                    <a:pos x="759" y="6"/>
                  </a:cxn>
                  <a:cxn ang="0">
                    <a:pos x="847" y="23"/>
                  </a:cxn>
                  <a:cxn ang="0">
                    <a:pos x="932" y="53"/>
                  </a:cxn>
                  <a:cxn ang="0">
                    <a:pos x="1010" y="90"/>
                  </a:cxn>
                  <a:cxn ang="0">
                    <a:pos x="1082" y="137"/>
                  </a:cxn>
                  <a:cxn ang="0">
                    <a:pos x="1149" y="194"/>
                  </a:cxn>
                  <a:cxn ang="0">
                    <a:pos x="1208" y="256"/>
                  </a:cxn>
                  <a:cxn ang="0">
                    <a:pos x="1258" y="325"/>
                  </a:cxn>
                  <a:cxn ang="0">
                    <a:pos x="1301" y="401"/>
                  </a:cxn>
                  <a:cxn ang="0">
                    <a:pos x="1301" y="401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hlink">
                      <a:gamma/>
                      <a:tint val="0"/>
                      <a:invGamma/>
                    </a:schemeClr>
                  </a:gs>
                  <a:gs pos="100000">
                    <a:srgbClr val="FFE985"/>
                  </a:gs>
                </a:gsLst>
                <a:lin ang="5400000" scaled="1"/>
              </a:gradFill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sp>
          <p:nvSpPr>
            <p:cNvPr id="294945" name="Text Box 33"/>
            <p:cNvSpPr txBox="1">
              <a:spLocks noChangeArrowheads="1"/>
            </p:cNvSpPr>
            <p:nvPr/>
          </p:nvSpPr>
          <p:spPr bwMode="auto">
            <a:xfrm>
              <a:off x="-413082" y="3544048"/>
              <a:ext cx="1401772" cy="759178"/>
            </a:xfrm>
            <a:prstGeom prst="rect">
              <a:avLst/>
            </a:prstGeom>
            <a:noFill/>
            <a:ln w="28575" algn="ctr">
              <a:noFill/>
              <a:miter lim="800000"/>
              <a:headEnd/>
              <a:tailEnd/>
            </a:ln>
            <a:effectLst/>
          </p:spPr>
          <p:txBody>
            <a:bodyPr wrap="square" lIns="91435" tIns="45718" rIns="91435" bIns="45718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程序设计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lnSpc>
                  <a:spcPts val="2000"/>
                </a:lnSpc>
              </a:pPr>
              <a:r>
                <a:rPr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语言</a:t>
              </a:r>
            </a:p>
          </p:txBody>
        </p:sp>
        <p:sp>
          <p:nvSpPr>
            <p:cNvPr id="294947" name="Text Box 35"/>
            <p:cNvSpPr txBox="1">
              <a:spLocks noChangeArrowheads="1"/>
            </p:cNvSpPr>
            <p:nvPr/>
          </p:nvSpPr>
          <p:spPr bwMode="auto">
            <a:xfrm>
              <a:off x="6344209" y="3541913"/>
              <a:ext cx="1450990" cy="759178"/>
            </a:xfrm>
            <a:prstGeom prst="rect">
              <a:avLst/>
            </a:prstGeom>
            <a:noFill/>
            <a:ln w="28575" algn="ctr">
              <a:noFill/>
              <a:miter lim="800000"/>
              <a:headEnd/>
              <a:tailEnd/>
            </a:ln>
            <a:effectLst/>
          </p:spPr>
          <p:txBody>
            <a:bodyPr wrap="square" lIns="91435" tIns="45718" rIns="91435" bIns="45718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算法设计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lnSpc>
                  <a:spcPts val="2000"/>
                </a:lnSpc>
              </a:pPr>
              <a:r>
                <a:rPr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与分析</a:t>
              </a:r>
            </a:p>
          </p:txBody>
        </p:sp>
        <p:cxnSp>
          <p:nvCxnSpPr>
            <p:cNvPr id="33" name="直接箭头连接符 32"/>
            <p:cNvCxnSpPr>
              <a:cxnSpLocks/>
            </p:cNvCxnSpPr>
            <p:nvPr/>
          </p:nvCxnSpPr>
          <p:spPr bwMode="auto">
            <a:xfrm>
              <a:off x="1272157" y="3726934"/>
              <a:ext cx="1221180" cy="0"/>
            </a:xfrm>
            <a:prstGeom prst="straightConnector1">
              <a:avLst/>
            </a:prstGeom>
            <a:solidFill>
              <a:schemeClr val="accent1"/>
            </a:solidFill>
            <a:ln w="146050" cap="flat" cmpd="sng" algn="ctr">
              <a:gradFill flip="none" rotWithShape="1">
                <a:gsLst>
                  <a:gs pos="0">
                    <a:srgbClr val="CE3B37"/>
                  </a:gs>
                  <a:gs pos="100000">
                    <a:srgbClr val="FA772E"/>
                  </a:gs>
                </a:gsLst>
                <a:lin ang="0" scaled="1"/>
                <a:tileRect/>
              </a:gra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5" name="直接箭头连接符 34"/>
            <p:cNvCxnSpPr>
              <a:cxnSpLocks/>
            </p:cNvCxnSpPr>
            <p:nvPr/>
          </p:nvCxnSpPr>
          <p:spPr bwMode="auto">
            <a:xfrm>
              <a:off x="4844139" y="3685602"/>
              <a:ext cx="1188040" cy="0"/>
            </a:xfrm>
            <a:prstGeom prst="straightConnector1">
              <a:avLst/>
            </a:prstGeom>
            <a:solidFill>
              <a:schemeClr val="accent1"/>
            </a:solidFill>
            <a:ln w="146050" cap="flat" cmpd="sng" algn="ctr">
              <a:gradFill flip="none" rotWithShape="1">
                <a:gsLst>
                  <a:gs pos="0">
                    <a:srgbClr val="FA772E"/>
                  </a:gs>
                  <a:gs pos="100000">
                    <a:srgbClr val="FFE985"/>
                  </a:gs>
                </a:gsLst>
                <a:lin ang="0" scaled="1"/>
                <a:tileRect/>
              </a:gra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3" name="Text Box 33"/>
            <p:cNvSpPr txBox="1">
              <a:spLocks noChangeArrowheads="1"/>
            </p:cNvSpPr>
            <p:nvPr/>
          </p:nvSpPr>
          <p:spPr bwMode="auto">
            <a:xfrm>
              <a:off x="2824339" y="3645049"/>
              <a:ext cx="1357322" cy="338551"/>
            </a:xfrm>
            <a:prstGeom prst="rect">
              <a:avLst/>
            </a:prstGeom>
            <a:noFill/>
            <a:ln w="28575" algn="ctr">
              <a:noFill/>
              <a:miter lim="800000"/>
              <a:headEnd/>
              <a:tailEnd/>
            </a:ln>
            <a:effectLst/>
          </p:spPr>
          <p:txBody>
            <a:bodyPr wrap="square" lIns="91435" tIns="45718" rIns="91435" bIns="45718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楷体" panose="02010609060101010101" pitchFamily="49" charset="-122"/>
                  <a:ea typeface="楷体" panose="02010609060101010101" pitchFamily="49" charset="-122"/>
                </a:rPr>
                <a:t>数据结构</a:t>
              </a:r>
            </a:p>
          </p:txBody>
        </p:sp>
      </p:grpSp>
      <p:sp>
        <p:nvSpPr>
          <p:cNvPr id="49" name="TextBox 3">
            <a:extLst>
              <a:ext uri="{FF2B5EF4-FFF2-40B4-BE49-F238E27FC236}">
                <a16:creationId xmlns:a16="http://schemas.microsoft.com/office/drawing/2014/main" id="{BBC323E7-5BD2-4B8B-9D53-5F8A762CA4C6}"/>
              </a:ext>
            </a:extLst>
          </p:cNvPr>
          <p:cNvSpPr txBox="1"/>
          <p:nvPr/>
        </p:nvSpPr>
        <p:spPr>
          <a:xfrm>
            <a:off x="1055440" y="126386"/>
            <a:ext cx="7460437" cy="49430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en-US" altLang="zh-CN"/>
              <a:t>3</a:t>
            </a:r>
            <a:r>
              <a:rPr lang="zh-CN" altLang="en-US"/>
              <a:t>“数据结构”与程序设计类课程的关系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棱台 6"/>
          <p:cNvSpPr/>
          <p:nvPr/>
        </p:nvSpPr>
        <p:spPr>
          <a:xfrm>
            <a:off x="2906527" y="1747751"/>
            <a:ext cx="2603346" cy="642942"/>
          </a:xfrm>
          <a:prstGeom prst="bevel">
            <a:avLst/>
          </a:prstGeom>
          <a:gradFill rotWithShape="1">
            <a:gsLst>
              <a:gs pos="0">
                <a:schemeClr val="accent2"/>
              </a:gs>
              <a:gs pos="100000">
                <a:schemeClr val="accent2">
                  <a:gamma/>
                  <a:shade val="63529"/>
                  <a:invGamma/>
                </a:schemeClr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r>
              <a:rPr lang="zh-CN" altLang="en-US" sz="280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学科</a:t>
            </a:r>
          </a:p>
        </p:txBody>
      </p:sp>
      <p:pic>
        <p:nvPicPr>
          <p:cNvPr id="4" name="图片 3" descr="卡通人物&#10;&#10;中度可信度描述已自动生成">
            <a:extLst>
              <a:ext uri="{FF2B5EF4-FFF2-40B4-BE49-F238E27FC236}">
                <a16:creationId xmlns:a16="http://schemas.microsoft.com/office/drawing/2014/main" id="{1130B376-E9D1-4BDE-8747-2C2EB01611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399" y="2787663"/>
            <a:ext cx="3668386" cy="366838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95741" y="973988"/>
            <a:ext cx="9028263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00000"/>
              </a:lnSpc>
            </a:pPr>
            <a:r>
              <a:rPr lang="zh-CN" altLang="en-US" sz="2800">
                <a:solidFill>
                  <a:srgbClr val="FC9A48"/>
                </a:solidFill>
                <a:ea typeface="楷体" pitchFamily="49" charset="-122"/>
                <a:cs typeface="Times New Roman" pitchFamily="18" charset="0"/>
                <a:sym typeface="Wingdings"/>
              </a:rPr>
              <a:t> </a:t>
            </a:r>
            <a:r>
              <a:rPr lang="zh-CN" altLang="en-US" sz="2800">
                <a:solidFill>
                  <a:schemeClr val="tx1"/>
                </a:solidFill>
                <a:ea typeface="楷体" pitchFamily="49" charset="-122"/>
                <a:cs typeface="Times New Roman" pitchFamily="18" charset="0"/>
                <a:sym typeface="Wingdings"/>
              </a:rPr>
              <a:t> </a:t>
            </a:r>
            <a:r>
              <a:rPr lang="zh-CN" altLang="en-US" sz="2800">
                <a:solidFill>
                  <a:schemeClr val="tx1"/>
                </a:solidFill>
                <a:ea typeface="楷体" pitchFamily="49" charset="-122"/>
                <a:cs typeface="Times New Roman" pitchFamily="18" charset="0"/>
              </a:rPr>
              <a:t>掌握</a:t>
            </a:r>
            <a:r>
              <a:rPr lang="zh-CN" altLang="en-US" sz="2800" dirty="0">
                <a:solidFill>
                  <a:schemeClr val="tx1"/>
                </a:solidFill>
                <a:ea typeface="楷体" pitchFamily="49" charset="-122"/>
                <a:cs typeface="Times New Roman" pitchFamily="18" charset="0"/>
              </a:rPr>
              <a:t>数据结构的基本概念、基本原理和基本</a:t>
            </a:r>
            <a:r>
              <a:rPr lang="zh-CN" altLang="en-US" sz="2800">
                <a:solidFill>
                  <a:schemeClr val="tx1"/>
                </a:solidFill>
                <a:ea typeface="楷体" pitchFamily="49" charset="-122"/>
                <a:cs typeface="Times New Roman" pitchFamily="18" charset="0"/>
              </a:rPr>
              <a:t>方法。</a:t>
            </a:r>
            <a:endParaRPr lang="zh-CN" altLang="en-US" sz="2800" dirty="0">
              <a:solidFill>
                <a:schemeClr val="tx1"/>
              </a:solidFill>
              <a:ea typeface="楷体" pitchFamily="49" charset="-122"/>
              <a:cs typeface="Times New Roman" pitchFamily="18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1017209" y="4046843"/>
            <a:ext cx="1504748" cy="468000"/>
          </a:xfrm>
          <a:prstGeom prst="roundRect">
            <a:avLst/>
          </a:prstGeom>
          <a:gradFill flip="none" rotWithShape="1">
            <a:gsLst>
              <a:gs pos="0">
                <a:srgbClr val="FC9A48"/>
              </a:gs>
              <a:gs pos="66000">
                <a:srgbClr val="FCA652"/>
              </a:gs>
              <a:gs pos="100000">
                <a:srgbClr val="FA772E"/>
              </a:gs>
            </a:gsLst>
            <a:lin ang="2700000" scaled="1"/>
            <a:tileRect/>
          </a:gra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bg1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基本概念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6031412" y="4046843"/>
            <a:ext cx="1504748" cy="468000"/>
          </a:xfrm>
          <a:prstGeom prst="roundRect">
            <a:avLst/>
          </a:prstGeom>
          <a:gradFill flip="none" rotWithShape="1">
            <a:gsLst>
              <a:gs pos="0">
                <a:srgbClr val="CE3B37"/>
              </a:gs>
              <a:gs pos="66000">
                <a:srgbClr val="FCA652"/>
              </a:gs>
              <a:gs pos="100000">
                <a:srgbClr val="FA772E"/>
              </a:gs>
            </a:gsLst>
            <a:lin ang="2700000" scaled="1"/>
            <a:tileRect/>
          </a:gra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bg1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基本方法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630970" y="6092873"/>
            <a:ext cx="1428760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>
                <a:solidFill>
                  <a:schemeClr val="tx1"/>
                </a:solidFill>
                <a:latin typeface="楷体" pitchFamily="49" charset="-122"/>
                <a:ea typeface="楷体" pitchFamily="49" charset="-122"/>
              </a:rPr>
              <a:t>求解问题</a:t>
            </a:r>
          </a:p>
        </p:txBody>
      </p:sp>
      <p:sp>
        <p:nvSpPr>
          <p:cNvPr id="20" name="TextBox 3">
            <a:extLst>
              <a:ext uri="{FF2B5EF4-FFF2-40B4-BE49-F238E27FC236}">
                <a16:creationId xmlns:a16="http://schemas.microsoft.com/office/drawing/2014/main" id="{FFA0A7A3-2BB1-4020-B897-80C26304276F}"/>
              </a:ext>
            </a:extLst>
          </p:cNvPr>
          <p:cNvSpPr txBox="1"/>
          <p:nvPr/>
        </p:nvSpPr>
        <p:spPr>
          <a:xfrm>
            <a:off x="1057068" y="132145"/>
            <a:ext cx="4953732" cy="49430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en-US" altLang="zh-CN"/>
              <a:t>4</a:t>
            </a:r>
            <a:r>
              <a:rPr lang="zh-CN" altLang="en-US"/>
              <a:t>“数据结构”的学习目标</a:t>
            </a:r>
          </a:p>
        </p:txBody>
      </p:sp>
      <p:sp>
        <p:nvSpPr>
          <p:cNvPr id="24" name="圆角矩形 9">
            <a:extLst>
              <a:ext uri="{FF2B5EF4-FFF2-40B4-BE49-F238E27FC236}">
                <a16:creationId xmlns:a16="http://schemas.microsoft.com/office/drawing/2014/main" id="{B5F5BE49-7D93-4E63-99ED-5C440EFE2A44}"/>
              </a:ext>
            </a:extLst>
          </p:cNvPr>
          <p:cNvSpPr/>
          <p:nvPr/>
        </p:nvSpPr>
        <p:spPr>
          <a:xfrm>
            <a:off x="3524310" y="4077072"/>
            <a:ext cx="1504748" cy="468000"/>
          </a:xfrm>
          <a:prstGeom prst="roundRect">
            <a:avLst/>
          </a:prstGeom>
          <a:gradFill flip="none" rotWithShape="1">
            <a:gsLst>
              <a:gs pos="0">
                <a:srgbClr val="CE3B37"/>
              </a:gs>
              <a:gs pos="66000">
                <a:srgbClr val="FCA652"/>
              </a:gs>
              <a:gs pos="100000">
                <a:srgbClr val="FA772E"/>
              </a:gs>
            </a:gsLst>
            <a:lin ang="2700000" scaled="1"/>
            <a:tileRect/>
          </a:gra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bg1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基本原理</a:t>
            </a:r>
          </a:p>
        </p:txBody>
      </p:sp>
      <p:sp>
        <p:nvSpPr>
          <p:cNvPr id="21" name="下箭头 17">
            <a:extLst>
              <a:ext uri="{FF2B5EF4-FFF2-40B4-BE49-F238E27FC236}">
                <a16:creationId xmlns:a16="http://schemas.microsoft.com/office/drawing/2014/main" id="{AF921A94-D6F6-4812-B624-119B859FB7B7}"/>
              </a:ext>
            </a:extLst>
          </p:cNvPr>
          <p:cNvSpPr/>
          <p:nvPr/>
        </p:nvSpPr>
        <p:spPr>
          <a:xfrm>
            <a:off x="4082585" y="2778440"/>
            <a:ext cx="400985" cy="763211"/>
          </a:xfrm>
          <a:prstGeom prst="downArrow">
            <a:avLst/>
          </a:prstGeom>
          <a:gradFill flip="none" rotWithShape="1">
            <a:gsLst>
              <a:gs pos="1000">
                <a:srgbClr val="FFE985"/>
              </a:gs>
              <a:gs pos="100000">
                <a:srgbClr val="CE3B37"/>
              </a:gs>
            </a:gsLst>
            <a:lin ang="16200000" scaled="1"/>
            <a:tileRect/>
          </a:gradFill>
          <a:ln>
            <a:noFill/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2" name="下箭头 17">
            <a:extLst>
              <a:ext uri="{FF2B5EF4-FFF2-40B4-BE49-F238E27FC236}">
                <a16:creationId xmlns:a16="http://schemas.microsoft.com/office/drawing/2014/main" id="{5B3C92F0-1480-484A-81B7-EA2C1B2AB649}"/>
              </a:ext>
            </a:extLst>
          </p:cNvPr>
          <p:cNvSpPr/>
          <p:nvPr/>
        </p:nvSpPr>
        <p:spPr>
          <a:xfrm rot="2137168">
            <a:off x="2081806" y="2580995"/>
            <a:ext cx="394694" cy="1024739"/>
          </a:xfrm>
          <a:prstGeom prst="downArrow">
            <a:avLst/>
          </a:prstGeom>
          <a:gradFill flip="none" rotWithShape="1">
            <a:gsLst>
              <a:gs pos="1000">
                <a:srgbClr val="FFE985"/>
              </a:gs>
              <a:gs pos="100000">
                <a:srgbClr val="CE3B37"/>
              </a:gs>
            </a:gsLst>
            <a:lin ang="16200000" scaled="1"/>
            <a:tileRect/>
          </a:gradFill>
          <a:ln>
            <a:noFill/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5" name="下箭头 17">
            <a:extLst>
              <a:ext uri="{FF2B5EF4-FFF2-40B4-BE49-F238E27FC236}">
                <a16:creationId xmlns:a16="http://schemas.microsoft.com/office/drawing/2014/main" id="{670278F4-1334-4816-934C-9EF92D55B91E}"/>
              </a:ext>
            </a:extLst>
          </p:cNvPr>
          <p:cNvSpPr/>
          <p:nvPr/>
        </p:nvSpPr>
        <p:spPr>
          <a:xfrm rot="19756886">
            <a:off x="5940792" y="2561631"/>
            <a:ext cx="394694" cy="1024739"/>
          </a:xfrm>
          <a:prstGeom prst="downArrow">
            <a:avLst/>
          </a:prstGeom>
          <a:gradFill flip="none" rotWithShape="1">
            <a:gsLst>
              <a:gs pos="1000">
                <a:srgbClr val="FFE985"/>
              </a:gs>
              <a:gs pos="100000">
                <a:srgbClr val="CE3B37"/>
              </a:gs>
            </a:gsLst>
            <a:lin ang="16200000" scaled="1"/>
            <a:tileRect/>
          </a:gradFill>
          <a:ln>
            <a:noFill/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" name="下箭头 17">
            <a:extLst>
              <a:ext uri="{FF2B5EF4-FFF2-40B4-BE49-F238E27FC236}">
                <a16:creationId xmlns:a16="http://schemas.microsoft.com/office/drawing/2014/main" id="{7C0C0818-E06F-44B9-A7D4-61111B752807}"/>
              </a:ext>
            </a:extLst>
          </p:cNvPr>
          <p:cNvSpPr/>
          <p:nvPr/>
        </p:nvSpPr>
        <p:spPr>
          <a:xfrm>
            <a:off x="4082585" y="5043654"/>
            <a:ext cx="400985" cy="763211"/>
          </a:xfrm>
          <a:prstGeom prst="downArrow">
            <a:avLst/>
          </a:prstGeom>
          <a:gradFill flip="none" rotWithShape="1">
            <a:gsLst>
              <a:gs pos="1000">
                <a:srgbClr val="FFE985"/>
              </a:gs>
              <a:gs pos="100000">
                <a:srgbClr val="CE3B37"/>
              </a:gs>
            </a:gsLst>
            <a:lin ang="16200000" scaled="1"/>
            <a:tileRect/>
          </a:gradFill>
          <a:ln>
            <a:noFill/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 sz="28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 descr="乐高玩具&#10;&#10;低可信度描述已自动生成">
            <a:extLst>
              <a:ext uri="{FF2B5EF4-FFF2-40B4-BE49-F238E27FC236}">
                <a16:creationId xmlns:a16="http://schemas.microsoft.com/office/drawing/2014/main" id="{2F4F2DB6-69CF-4EB2-8E90-6611865E160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712399">
            <a:off x="-1922169" y="2724731"/>
            <a:ext cx="7431206" cy="5006654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4768560" y="1657623"/>
            <a:ext cx="2421259" cy="1883358"/>
            <a:chOff x="958544" y="863463"/>
            <a:chExt cx="2421259" cy="1883358"/>
          </a:xfrm>
        </p:grpSpPr>
        <p:sp>
          <p:nvSpPr>
            <p:cNvPr id="17" name="椭圆形标注 16"/>
            <p:cNvSpPr/>
            <p:nvPr/>
          </p:nvSpPr>
          <p:spPr>
            <a:xfrm>
              <a:off x="958544" y="863463"/>
              <a:ext cx="2421259" cy="1883358"/>
            </a:xfrm>
            <a:prstGeom prst="wedgeEllipseCallout">
              <a:avLst>
                <a:gd name="adj1" fmla="val 88520"/>
                <a:gd name="adj2" fmla="val -6278"/>
              </a:avLst>
            </a:prstGeom>
            <a:gradFill>
              <a:gsLst>
                <a:gs pos="0">
                  <a:srgbClr val="DFE1E0"/>
                </a:gs>
                <a:gs pos="100000">
                  <a:srgbClr val="FBFDFC"/>
                </a:gs>
              </a:gsLst>
              <a:lin ang="5400000" scaled="1"/>
            </a:gradFill>
            <a:ln>
              <a:solidFill>
                <a:srgbClr val="FC9A48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3" name="圆柱形 12"/>
            <p:cNvSpPr/>
            <p:nvPr/>
          </p:nvSpPr>
          <p:spPr>
            <a:xfrm>
              <a:off x="1684348" y="1993552"/>
              <a:ext cx="1064594" cy="642942"/>
            </a:xfrm>
            <a:prstGeom prst="can">
              <a:avLst/>
            </a:prstGeom>
            <a:gradFill>
              <a:gsLst>
                <a:gs pos="0">
                  <a:srgbClr val="FC9A48"/>
                </a:gs>
                <a:gs pos="100000">
                  <a:srgbClr val="FC9A48"/>
                </a:gs>
              </a:gsLst>
            </a:gradFill>
            <a:ln>
              <a:solidFill>
                <a:srgbClr val="FC9A48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数据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1508226" y="1166207"/>
              <a:ext cx="1430626" cy="357190"/>
            </a:xfrm>
            <a:prstGeom prst="rect">
              <a:avLst/>
            </a:prstGeom>
            <a:gradFill>
              <a:gsLst>
                <a:gs pos="0">
                  <a:srgbClr val="FC9A48"/>
                </a:gs>
                <a:gs pos="100000">
                  <a:srgbClr val="FC9A48"/>
                </a:gs>
              </a:gsLst>
            </a:gradFill>
            <a:ln>
              <a:solidFill>
                <a:srgbClr val="FC9A48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>
                  <a:solidFill>
                    <a:schemeClr val="bg1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数据运算</a:t>
              </a:r>
            </a:p>
          </p:txBody>
        </p:sp>
        <p:cxnSp>
          <p:nvCxnSpPr>
            <p:cNvPr id="16" name="直接箭头连接符 15"/>
            <p:cNvCxnSpPr>
              <a:cxnSpLocks/>
              <a:stCxn id="14" idx="2"/>
              <a:endCxn id="13" idx="1"/>
            </p:cNvCxnSpPr>
            <p:nvPr/>
          </p:nvCxnSpPr>
          <p:spPr>
            <a:xfrm flipH="1">
              <a:off x="2216645" y="1523397"/>
              <a:ext cx="6894" cy="470155"/>
            </a:xfrm>
            <a:prstGeom prst="straightConnector1">
              <a:avLst/>
            </a:prstGeom>
            <a:ln w="38100">
              <a:solidFill>
                <a:srgbClr val="FC9A48"/>
              </a:solidFill>
              <a:tailEnd type="stealth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968452" y="886138"/>
            <a:ext cx="10168108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>
            <a:defPPr>
              <a:defRPr lang="zh-CN"/>
            </a:defPPr>
            <a:lvl1pPr marL="457200" indent="-457200" algn="l">
              <a:lnSpc>
                <a:spcPct val="100000"/>
              </a:lnSpc>
              <a:defRPr sz="2200">
                <a:solidFill>
                  <a:schemeClr val="tx1"/>
                </a:solidFill>
                <a:ea typeface="楷体" pitchFamily="49" charset="-122"/>
                <a:cs typeface="Times New Roman" pitchFamily="18" charset="0"/>
              </a:defRPr>
            </a:lvl1pPr>
          </a:lstStyle>
          <a:p>
            <a:r>
              <a:rPr lang="zh-CN" altLang="en-US" sz="2800">
                <a:solidFill>
                  <a:srgbClr val="FC9A48"/>
                </a:solidFill>
                <a:sym typeface="Wingdings"/>
              </a:rPr>
              <a:t> </a:t>
            </a:r>
            <a:r>
              <a:rPr lang="zh-CN" altLang="en-US" sz="2800"/>
              <a:t>掌握</a:t>
            </a:r>
            <a:r>
              <a:rPr lang="zh-CN" altLang="en-US" sz="2800" dirty="0"/>
              <a:t>数据的逻辑结构、存储结构</a:t>
            </a:r>
            <a:r>
              <a:rPr lang="zh-CN" altLang="en-US" sz="2800"/>
              <a:t>及基本运算的实现过程。</a:t>
            </a:r>
            <a:endParaRPr lang="zh-CN" altLang="en-US" sz="2800" dirty="0"/>
          </a:p>
        </p:txBody>
      </p:sp>
      <p:sp>
        <p:nvSpPr>
          <p:cNvPr id="3" name="圆角矩形 2"/>
          <p:cNvSpPr/>
          <p:nvPr/>
        </p:nvSpPr>
        <p:spPr>
          <a:xfrm>
            <a:off x="8346082" y="2162747"/>
            <a:ext cx="1566341" cy="468000"/>
          </a:xfrm>
          <a:prstGeom prst="roundRect">
            <a:avLst/>
          </a:prstGeom>
          <a:gradFill flip="none" rotWithShape="1">
            <a:gsLst>
              <a:gs pos="0">
                <a:srgbClr val="CE3B37"/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求解问题</a:t>
            </a:r>
            <a:endParaRPr lang="zh-CN" altLang="en-US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7846016" y="3234317"/>
            <a:ext cx="2871625" cy="468000"/>
          </a:xfrm>
          <a:prstGeom prst="roundRect">
            <a:avLst/>
          </a:prstGeom>
          <a:gradFill flip="none" rotWithShape="1">
            <a:gsLst>
              <a:gs pos="0">
                <a:srgbClr val="CE3B37"/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数据逻辑结构</a:t>
            </a:r>
          </a:p>
        </p:txBody>
      </p:sp>
      <p:sp>
        <p:nvSpPr>
          <p:cNvPr id="5" name="下箭头 4"/>
          <p:cNvSpPr/>
          <p:nvPr/>
        </p:nvSpPr>
        <p:spPr>
          <a:xfrm>
            <a:off x="9121477" y="2771688"/>
            <a:ext cx="142876" cy="360000"/>
          </a:xfrm>
          <a:prstGeom prst="downArrow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264352" y="2814946"/>
            <a:ext cx="10442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提炼</a:t>
            </a:r>
          </a:p>
        </p:txBody>
      </p:sp>
      <p:sp>
        <p:nvSpPr>
          <p:cNvPr id="7" name="下箭头 6"/>
          <p:cNvSpPr/>
          <p:nvPr/>
        </p:nvSpPr>
        <p:spPr>
          <a:xfrm>
            <a:off x="9121477" y="3911886"/>
            <a:ext cx="142876" cy="360000"/>
          </a:xfrm>
          <a:prstGeom prst="downArrow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264352" y="3955144"/>
            <a:ext cx="10442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设计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7846016" y="4377325"/>
            <a:ext cx="2871625" cy="468000"/>
          </a:xfrm>
          <a:prstGeom prst="roundRect">
            <a:avLst/>
          </a:prstGeom>
          <a:gradFill flip="none" rotWithShape="1">
            <a:gsLst>
              <a:gs pos="0">
                <a:srgbClr val="CE3B37"/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数据存储结构</a:t>
            </a:r>
          </a:p>
        </p:txBody>
      </p:sp>
      <p:sp>
        <p:nvSpPr>
          <p:cNvPr id="10" name="下箭头 9"/>
          <p:cNvSpPr/>
          <p:nvPr/>
        </p:nvSpPr>
        <p:spPr>
          <a:xfrm>
            <a:off x="9121477" y="5015522"/>
            <a:ext cx="142876" cy="360000"/>
          </a:xfrm>
          <a:prstGeom prst="downArrow">
            <a:avLst/>
          </a:prstGeom>
          <a:gradFill>
            <a:gsLst>
              <a:gs pos="0">
                <a:srgbClr val="CE3B37"/>
              </a:gs>
              <a:gs pos="100000">
                <a:srgbClr val="FFE985"/>
              </a:gs>
            </a:gsLst>
          </a:gra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264352" y="5058780"/>
            <a:ext cx="10442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实现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7703141" y="5480961"/>
            <a:ext cx="3132682" cy="468000"/>
          </a:xfrm>
          <a:prstGeom prst="roundRect">
            <a:avLst/>
          </a:prstGeom>
          <a:gradFill flip="none" rotWithShape="1">
            <a:gsLst>
              <a:gs pos="0">
                <a:srgbClr val="CE3B37"/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tIns="108000" rtlCol="0" anchor="ctr"/>
          <a:lstStyle/>
          <a:p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itchFamily="18" charset="0"/>
              </a:rPr>
              <a:t>数据基本运算：算法</a:t>
            </a:r>
          </a:p>
        </p:txBody>
      </p:sp>
      <p:pic>
        <p:nvPicPr>
          <p:cNvPr id="30" name="图片 29" descr="卡通人物&#10;&#10;描述已自动生成">
            <a:extLst>
              <a:ext uri="{FF2B5EF4-FFF2-40B4-BE49-F238E27FC236}">
                <a16:creationId xmlns:a16="http://schemas.microsoft.com/office/drawing/2014/main" id="{CA73994E-C0D7-4000-B10A-2DA82BB09A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937" y="3468317"/>
            <a:ext cx="3491599" cy="3491599"/>
          </a:xfrm>
          <a:prstGeom prst="rect">
            <a:avLst/>
          </a:prstGeom>
        </p:spPr>
      </p:pic>
      <p:sp>
        <p:nvSpPr>
          <p:cNvPr id="32" name="TextBox 3">
            <a:extLst>
              <a:ext uri="{FF2B5EF4-FFF2-40B4-BE49-F238E27FC236}">
                <a16:creationId xmlns:a16="http://schemas.microsoft.com/office/drawing/2014/main" id="{389B5DFA-FB27-4E21-850E-11BE501441EE}"/>
              </a:ext>
            </a:extLst>
          </p:cNvPr>
          <p:cNvSpPr txBox="1"/>
          <p:nvPr/>
        </p:nvSpPr>
        <p:spPr>
          <a:xfrm>
            <a:off x="1057068" y="132145"/>
            <a:ext cx="4953732" cy="49430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en-US" altLang="zh-CN"/>
              <a:t>4</a:t>
            </a:r>
            <a:r>
              <a:rPr lang="zh-CN" altLang="en-US"/>
              <a:t>“数据结构”的学习目标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75645" y="2132856"/>
            <a:ext cx="10364971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ts val="2800"/>
              </a:lnSpc>
              <a:spcBef>
                <a:spcPts val="0"/>
              </a:spcBef>
              <a:buClr>
                <a:srgbClr val="FC9A48"/>
              </a:buClr>
              <a:buFont typeface="Wingdings" panose="05000000000000000000" pitchFamily="2" charset="2"/>
              <a:buChar char="Ø"/>
            </a:pPr>
            <a:r>
              <a:rPr lang="zh-CN" altLang="en-US">
                <a:solidFill>
                  <a:schemeClr val="tx1"/>
                </a:solidFill>
                <a:latin typeface="楷体" pitchFamily="49" charset="-122"/>
                <a:ea typeface="楷体" pitchFamily="49" charset="-122"/>
              </a:rPr>
              <a:t>同一求解问题通常有多种实现算法，通过</a:t>
            </a:r>
            <a:r>
              <a:rPr lang="zh-CN" altLang="en-US">
                <a:solidFill>
                  <a:schemeClr val="tx1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时间复杂度与空间复杂度的分析，找出最好的</a:t>
            </a:r>
            <a:r>
              <a:rPr lang="zh-CN" altLang="en-US">
                <a:solidFill>
                  <a:schemeClr val="tx1"/>
                </a:solidFill>
                <a:latin typeface="楷体" pitchFamily="49" charset="-122"/>
                <a:ea typeface="楷体" pitchFamily="49" charset="-122"/>
              </a:rPr>
              <a:t>实现算法。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229492" y="3076848"/>
            <a:ext cx="3571900" cy="461665"/>
          </a:xfrm>
          <a:prstGeom prst="rect">
            <a:avLst/>
          </a:prstGeom>
          <a:noFill/>
        </p:spPr>
        <p:txBody>
          <a:bodyPr wrap="square" numCol="2" rtlCol="0" anchor="t">
            <a:spAutoFit/>
          </a:bodyPr>
          <a:lstStyle/>
          <a:p>
            <a:pPr algn="l" fontAlgn="ctr" latinLnBrk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zh-CN" altLang="en-US">
                <a:solidFill>
                  <a:srgbClr val="002060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例如，求</a:t>
            </a:r>
            <a:r>
              <a:rPr lang="en-US" altLang="zh-CN">
                <a:solidFill>
                  <a:srgbClr val="002060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1 + 2 + </a:t>
            </a:r>
            <a:r>
              <a:rPr lang="en-US" altLang="zh-CN">
                <a:solidFill>
                  <a:srgbClr val="002060"/>
                </a:solidFill>
                <a:latin typeface="+mn-ea"/>
                <a:ea typeface="+mn-ea"/>
                <a:cs typeface="Consolas" pitchFamily="49" charset="0"/>
                <a:sym typeface="Symbol"/>
              </a:rPr>
              <a:t>…</a:t>
            </a:r>
            <a:r>
              <a:rPr lang="en-US" altLang="zh-CN">
                <a:solidFill>
                  <a:srgbClr val="002060"/>
                </a:solidFill>
                <a:latin typeface="Consolas" pitchFamily="49" charset="0"/>
                <a:ea typeface="楷体" pitchFamily="49" charset="-122"/>
                <a:cs typeface="Consolas" pitchFamily="49" charset="0"/>
                <a:sym typeface="Symbol"/>
              </a:rPr>
              <a:t> </a:t>
            </a:r>
            <a:r>
              <a:rPr lang="en-US" altLang="zh-CN" i="1">
                <a:solidFill>
                  <a:srgbClr val="002060"/>
                </a:solidFill>
                <a:latin typeface="Consolas" pitchFamily="49" charset="0"/>
                <a:ea typeface="楷体" pitchFamily="49" charset="-122"/>
                <a:cs typeface="Consolas" pitchFamily="49" charset="0"/>
                <a:sym typeface="Symbol"/>
              </a:rPr>
              <a:t>n</a:t>
            </a:r>
            <a:r>
              <a:rPr lang="zh-CN" altLang="en-US">
                <a:solidFill>
                  <a:srgbClr val="002060"/>
                </a:solidFill>
                <a:latin typeface="Consolas" pitchFamily="49" charset="0"/>
                <a:ea typeface="楷体" pitchFamily="49" charset="-122"/>
                <a:cs typeface="Consolas" pitchFamily="49" charset="0"/>
                <a:sym typeface="Symbol"/>
              </a:rPr>
              <a:t>。</a:t>
            </a:r>
            <a:endParaRPr lang="zh-CN" altLang="en-US">
              <a:solidFill>
                <a:srgbClr val="002060"/>
              </a:solidFill>
              <a:latin typeface="Consolas" pitchFamily="49" charset="0"/>
              <a:ea typeface="楷体" pitchFamily="49" charset="-122"/>
              <a:cs typeface="Consolas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50567" y="3941739"/>
            <a:ext cx="3143272" cy="2349256"/>
          </a:xfrm>
          <a:prstGeom prst="rect">
            <a:avLst/>
          </a:prstGeom>
          <a:gradFill flip="none" rotWithShape="1">
            <a:gsLst>
              <a:gs pos="51000">
                <a:srgbClr val="FC9A48"/>
              </a:gs>
              <a:gs pos="0">
                <a:srgbClr val="FA772E"/>
              </a:gs>
              <a:gs pos="100000">
                <a:srgbClr val="FFE985"/>
              </a:gs>
            </a:gsLst>
            <a:lin ang="2700000" scaled="1"/>
            <a:tileRect/>
          </a:gra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288000" tIns="216000" rIns="288000" bIns="108000" rtlCol="0">
            <a:spAutoFit/>
          </a:bodyPr>
          <a:lstStyle/>
          <a:p>
            <a:pPr algn="l"/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int</a:t>
            </a:r>
            <a:r>
              <a:rPr lang="en-US" altLang="zh-CN" sz="1800">
                <a:solidFill>
                  <a:srgbClr val="C00000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 fun1</a:t>
            </a:r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(int n)</a:t>
            </a:r>
          </a:p>
          <a:p>
            <a:pPr algn="l"/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{  int i</a:t>
            </a:r>
            <a:r>
              <a:rPr lang="zh-CN" altLang="en-US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，</a:t>
            </a:r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s=0;</a:t>
            </a:r>
          </a:p>
          <a:p>
            <a:pPr algn="l"/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   for (i=1;i&lt;=n;i++)</a:t>
            </a:r>
          </a:p>
          <a:p>
            <a:pPr algn="l"/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      s+=i;</a:t>
            </a:r>
          </a:p>
          <a:p>
            <a:pPr algn="l"/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   return s;</a:t>
            </a:r>
          </a:p>
          <a:p>
            <a:pPr algn="l"/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}</a:t>
            </a:r>
            <a:endParaRPr lang="zh-CN" altLang="en-US" sz="1800">
              <a:solidFill>
                <a:schemeClr val="tx1"/>
              </a:solidFill>
              <a:latin typeface="Consolas" pitchFamily="49" charset="0"/>
              <a:ea typeface="楷体" pitchFamily="49" charset="-122"/>
              <a:cs typeface="Consolas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25521" y="3980172"/>
            <a:ext cx="3143272" cy="1629059"/>
          </a:xfrm>
          <a:prstGeom prst="rect">
            <a:avLst/>
          </a:prstGeom>
          <a:gradFill flip="none" rotWithShape="1">
            <a:gsLst>
              <a:gs pos="51000">
                <a:srgbClr val="FC9A48"/>
              </a:gs>
              <a:gs pos="0">
                <a:srgbClr val="FA772E"/>
              </a:gs>
              <a:gs pos="100000">
                <a:srgbClr val="FFE985"/>
              </a:gs>
            </a:gsLst>
            <a:lin ang="2700000" scaled="1"/>
            <a:tileRect/>
          </a:gradFill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288000" tIns="216000" rIns="288000" bIns="108000" rtlCol="0">
            <a:spAutoFit/>
          </a:bodyPr>
          <a:lstStyle/>
          <a:p>
            <a:pPr algn="l"/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int</a:t>
            </a:r>
            <a:r>
              <a:rPr lang="en-US" altLang="zh-CN" sz="1800">
                <a:solidFill>
                  <a:srgbClr val="C00000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 fun2</a:t>
            </a:r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(int n)</a:t>
            </a:r>
          </a:p>
          <a:p>
            <a:pPr algn="l"/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{ </a:t>
            </a:r>
          </a:p>
          <a:p>
            <a:pPr algn="l"/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   return (n+1)*n/2;</a:t>
            </a:r>
          </a:p>
          <a:p>
            <a:pPr algn="l"/>
            <a:r>
              <a:rPr lang="en-US" altLang="zh-CN" sz="1800">
                <a:solidFill>
                  <a:schemeClr val="tx1"/>
                </a:solidFill>
                <a:latin typeface="Consolas" pitchFamily="49" charset="0"/>
                <a:ea typeface="楷体" pitchFamily="49" charset="-122"/>
                <a:cs typeface="Consolas" pitchFamily="49" charset="0"/>
              </a:rPr>
              <a:t>}</a:t>
            </a:r>
            <a:endParaRPr lang="zh-CN" altLang="en-US" sz="1800">
              <a:solidFill>
                <a:schemeClr val="tx1"/>
              </a:solidFill>
              <a:latin typeface="Consolas" pitchFamily="49" charset="0"/>
              <a:ea typeface="楷体" pitchFamily="49" charset="-122"/>
              <a:cs typeface="Consolas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50633" y="3423321"/>
            <a:ext cx="1571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rPr>
              <a:t>算法</a:t>
            </a:r>
            <a:r>
              <a:rPr lang="en-US" altLang="zh-CN" sz="200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rPr>
              <a:t>1</a:t>
            </a:r>
            <a:r>
              <a:rPr lang="zh-CN" altLang="en-US" sz="200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rPr>
              <a:t>：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25653" y="3429000"/>
            <a:ext cx="1571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rPr>
              <a:t>算法</a:t>
            </a:r>
            <a:r>
              <a:rPr lang="en-US" altLang="zh-CN" sz="200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rPr>
              <a:t>2</a:t>
            </a:r>
            <a:r>
              <a:rPr lang="zh-CN" altLang="en-US" sz="200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rPr>
              <a:t>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43872" y="6322471"/>
            <a:ext cx="2500330" cy="400110"/>
          </a:xfrm>
          <a:prstGeom prst="rect">
            <a:avLst/>
          </a:prstGeom>
          <a:gradFill flip="none" rotWithShape="1">
            <a:gsLst>
              <a:gs pos="93878">
                <a:srgbClr val="FFE985"/>
              </a:gs>
              <a:gs pos="0">
                <a:srgbClr val="CE3B37"/>
              </a:gs>
            </a:gsLst>
            <a:lin ang="18900000" scaled="1"/>
            <a:tileRect/>
          </a:gra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rPr>
              <a:t>算法</a:t>
            </a:r>
            <a:r>
              <a:rPr lang="en-US" altLang="zh-CN" sz="200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rPr>
              <a:t>2</a:t>
            </a:r>
            <a:r>
              <a:rPr lang="zh-CN" altLang="en-US" sz="200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rPr>
              <a:t>好于算法</a:t>
            </a:r>
            <a:r>
              <a:rPr lang="en-US" altLang="zh-CN" sz="200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  <a:cs typeface="Consolas" pitchFamily="49" charset="0"/>
              </a:rPr>
              <a:t>1</a:t>
            </a:r>
            <a:endParaRPr lang="zh-CN" altLang="en-US" sz="200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  <a:cs typeface="Consolas" pitchFamily="49" charset="0"/>
            </a:endParaRPr>
          </a:p>
        </p:txBody>
      </p:sp>
      <p:sp>
        <p:nvSpPr>
          <p:cNvPr id="9" name="下箭头 8"/>
          <p:cNvSpPr/>
          <p:nvPr/>
        </p:nvSpPr>
        <p:spPr>
          <a:xfrm>
            <a:off x="6015442" y="5536653"/>
            <a:ext cx="214314" cy="571504"/>
          </a:xfrm>
          <a:prstGeom prst="downArrow">
            <a:avLst/>
          </a:prstGeom>
          <a:gradFill flip="none" rotWithShape="1">
            <a:gsLst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  <a:lin ang="5400000" scaled="1"/>
            <a:tileRect/>
          </a:gra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301194" y="5679529"/>
            <a:ext cx="135732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800">
                <a:solidFill>
                  <a:schemeClr val="tx1"/>
                </a:solidFill>
                <a:latin typeface="楷体" pitchFamily="49" charset="-122"/>
                <a:ea typeface="楷体" pitchFamily="49" charset="-122"/>
              </a:rPr>
              <a:t>算法分析</a:t>
            </a:r>
          </a:p>
        </p:txBody>
      </p:sp>
      <p:sp>
        <p:nvSpPr>
          <p:cNvPr id="23" name="TextBox 1">
            <a:extLst>
              <a:ext uri="{FF2B5EF4-FFF2-40B4-BE49-F238E27FC236}">
                <a16:creationId xmlns:a16="http://schemas.microsoft.com/office/drawing/2014/main" id="{818A013C-7037-4125-8A1A-E27113C33329}"/>
              </a:ext>
            </a:extLst>
          </p:cNvPr>
          <p:cNvSpPr txBox="1"/>
          <p:nvPr/>
        </p:nvSpPr>
        <p:spPr>
          <a:xfrm>
            <a:off x="998252" y="981364"/>
            <a:ext cx="10642364" cy="954107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00000"/>
              </a:lnSpc>
            </a:pPr>
            <a:r>
              <a:rPr lang="zh-CN" altLang="en-US" sz="2800">
                <a:solidFill>
                  <a:srgbClr val="FC9A48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  <a:sym typeface="Wingdings"/>
              </a:rPr>
              <a:t></a:t>
            </a:r>
            <a:r>
              <a:rPr lang="zh-CN" altLang="en-US" sz="2800">
                <a:solidFill>
                  <a:schemeClr val="tx1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  <a:sym typeface="Wingdings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掌握算法基本的时间复杂度与空间复杂度的分析方法，能够</a:t>
            </a:r>
            <a:r>
              <a:rPr lang="zh-CN" altLang="en-US" sz="2800">
                <a:solidFill>
                  <a:schemeClr val="tx1"/>
                </a:solidFill>
                <a:latin typeface="楷体" pitchFamily="49" charset="-122"/>
                <a:ea typeface="楷体" pitchFamily="49" charset="-122"/>
              </a:rPr>
              <a:t>设计出求解问题的</a:t>
            </a:r>
            <a:r>
              <a:rPr lang="zh-CN" altLang="en-US" sz="2800">
                <a:solidFill>
                  <a:srgbClr val="C00000"/>
                </a:solidFill>
                <a:latin typeface="楷体" pitchFamily="49" charset="-122"/>
                <a:ea typeface="楷体" pitchFamily="49" charset="-122"/>
              </a:rPr>
              <a:t>高效</a:t>
            </a:r>
            <a:r>
              <a:rPr lang="zh-CN" altLang="en-US" sz="2800">
                <a:solidFill>
                  <a:schemeClr val="tx1"/>
                </a:solidFill>
                <a:latin typeface="楷体" pitchFamily="49" charset="-122"/>
                <a:ea typeface="楷体" pitchFamily="49" charset="-122"/>
              </a:rPr>
              <a:t>算法</a:t>
            </a:r>
            <a:r>
              <a:rPr lang="zh-CN" altLang="en-US" sz="2800">
                <a:solidFill>
                  <a:schemeClr val="tx1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。</a:t>
            </a:r>
            <a:endParaRPr lang="zh-CN" altLang="en-US" sz="2800" dirty="0">
              <a:solidFill>
                <a:schemeClr val="tx1"/>
              </a:solidFill>
              <a:latin typeface="楷体" pitchFamily="49" charset="-122"/>
              <a:ea typeface="楷体" pitchFamily="49" charset="-122"/>
              <a:cs typeface="Times New Roman" pitchFamily="18" charset="0"/>
            </a:endParaRP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8B136F5D-1E78-4DB0-974F-8DA16CCB7707}"/>
              </a:ext>
            </a:extLst>
          </p:cNvPr>
          <p:cNvSpPr txBox="1"/>
          <p:nvPr/>
        </p:nvSpPr>
        <p:spPr>
          <a:xfrm>
            <a:off x="1057068" y="132145"/>
            <a:ext cx="4953732" cy="494302"/>
          </a:xfrm>
          <a:prstGeom prst="rect">
            <a:avLst/>
          </a:prstGeom>
          <a:solidFill>
            <a:srgbClr val="F19903"/>
          </a:solidFill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contourClr>
                <a:schemeClr val="bg1"/>
              </a:contourClr>
            </a:sp3d>
          </a:bodyPr>
          <a:lstStyle>
            <a:defPPr>
              <a:defRPr lang="zh-CN"/>
            </a:defPPr>
            <a:lvl1pPr>
              <a:defRPr sz="3200" b="0">
                <a:ln w="11430">
                  <a:noFill/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defRPr>
            </a:lvl1pPr>
          </a:lstStyle>
          <a:p>
            <a:r>
              <a:rPr lang="en-US" altLang="zh-CN"/>
              <a:t>4</a:t>
            </a:r>
            <a:r>
              <a:rPr lang="zh-CN" altLang="en-US"/>
              <a:t>“数据结构”的学习目标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1252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315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3158;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38100">
          <a:solidFill>
            <a:srgbClr val="0033CC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4386</TotalTime>
  <Words>605</Words>
  <Application>Microsoft Office PowerPoint</Application>
  <PresentationFormat>宽屏</PresentationFormat>
  <Paragraphs>141</Paragraphs>
  <Slides>14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黑体</vt:lpstr>
      <vt:lpstr>楷体</vt:lpstr>
      <vt:lpstr>思源黑体 CN Heavy</vt:lpstr>
      <vt:lpstr>宋体</vt:lpstr>
      <vt:lpstr>Arial</vt:lpstr>
      <vt:lpstr>Calibri</vt:lpstr>
      <vt:lpstr>Consolas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lcb;wbh</dc:creator>
  <cp:lastModifiedBy>wei jj</cp:lastModifiedBy>
  <cp:revision>987</cp:revision>
  <dcterms:created xsi:type="dcterms:W3CDTF">2004-03-31T23:50:14Z</dcterms:created>
  <dcterms:modified xsi:type="dcterms:W3CDTF">2022-06-28T14:47:44Z</dcterms:modified>
</cp:coreProperties>
</file>

<file path=docProps/thumbnail.jpeg>
</file>